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5" r:id="rId1"/>
  </p:sldMasterIdLst>
  <p:sldIdLst>
    <p:sldId id="343" r:id="rId2"/>
    <p:sldId id="257" r:id="rId3"/>
    <p:sldId id="344" r:id="rId4"/>
    <p:sldId id="345" r:id="rId5"/>
    <p:sldId id="346" r:id="rId6"/>
    <p:sldId id="347" r:id="rId7"/>
    <p:sldId id="348" r:id="rId8"/>
    <p:sldId id="349" r:id="rId9"/>
    <p:sldId id="350" r:id="rId10"/>
    <p:sldId id="351" r:id="rId11"/>
    <p:sldId id="352" r:id="rId12"/>
    <p:sldId id="353" r:id="rId13"/>
    <p:sldId id="355" r:id="rId14"/>
    <p:sldId id="354" r:id="rId15"/>
    <p:sldId id="356" r:id="rId16"/>
    <p:sldId id="357" r:id="rId17"/>
    <p:sldId id="358" r:id="rId18"/>
    <p:sldId id="359" r:id="rId19"/>
    <p:sldId id="36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FF7"/>
    <a:srgbClr val="D0D1D9"/>
    <a:srgbClr val="F6F9FF"/>
    <a:srgbClr val="1919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529" autoAdjust="0"/>
    <p:restoredTop sz="86466" autoAdjust="0"/>
  </p:normalViewPr>
  <p:slideViewPr>
    <p:cSldViewPr snapToGrid="0">
      <p:cViewPr varScale="1">
        <p:scale>
          <a:sx n="74" d="100"/>
          <a:sy n="74" d="100"/>
        </p:scale>
        <p:origin x="648" y="77"/>
      </p:cViewPr>
      <p:guideLst/>
    </p:cSldViewPr>
  </p:slideViewPr>
  <p:outlineViewPr>
    <p:cViewPr>
      <p:scale>
        <a:sx n="33" d="100"/>
        <a:sy n="33" d="100"/>
      </p:scale>
      <p:origin x="0" y="-19397"/>
    </p:cViewPr>
    <p:sldLst>
      <p:sld r:id="rId1" collapse="1"/>
    </p:sldLst>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_rels/viewProps.xml.rels><?xml version="1.0" encoding="UTF-8" standalone="yes"?>
<Relationships xmlns="http://schemas.openxmlformats.org/package/2006/relationships"><Relationship Id="rId1"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1" y="4450188"/>
            <a:ext cx="12192000" cy="2407811"/>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4/19/2020</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723584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4/19/2020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AA314B25-B4AF-394E-BBDA-7E6BAD315F39}"/>
              </a:ext>
            </a:extLst>
          </p:cNvPr>
          <p:cNvSpPr/>
          <p:nvPr userDrawn="1"/>
        </p:nvSpPr>
        <p:spPr>
          <a:xfrm>
            <a:off x="3351057" y="0"/>
            <a:ext cx="8840943"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37575EF-0D14-6140-A91B-260C9C9DFE4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Title Placeholder 1">
            <a:extLst>
              <a:ext uri="{FF2B5EF4-FFF2-40B4-BE49-F238E27FC236}">
                <a16:creationId xmlns:a16="http://schemas.microsoft.com/office/drawing/2014/main" id="{82544261-8049-494B-A93D-BDFF1BB84722}"/>
              </a:ext>
            </a:extLst>
          </p:cNvPr>
          <p:cNvSpPr>
            <a:spLocks noGrp="1"/>
          </p:cNvSpPr>
          <p:nvPr>
            <p:ph type="title" hasCustomPrompt="1"/>
          </p:nvPr>
        </p:nvSpPr>
        <p:spPr>
          <a:xfrm>
            <a:off x="635000" y="3135207"/>
            <a:ext cx="4886854" cy="587584"/>
          </a:xfrm>
          <a:prstGeom prst="rect">
            <a:avLst/>
          </a:prstGeom>
        </p:spPr>
        <p:txBody>
          <a:bodyPr vert="horz" lIns="91440" tIns="45720" rIns="91440" bIns="45720" rtlCol="0" anchor="ctr">
            <a:normAutofit/>
          </a:bodyPr>
          <a:lstStyle>
            <a:lvl1pPr algn="ct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9214786D-83EE-814C-A5E4-D0EC7D29D0C4}"/>
              </a:ext>
            </a:extLst>
          </p:cNvPr>
          <p:cNvSpPr>
            <a:spLocks noGrp="1"/>
          </p:cNvSpPr>
          <p:nvPr>
            <p:ph sz="half" idx="2"/>
          </p:nvPr>
        </p:nvSpPr>
        <p:spPr>
          <a:xfrm>
            <a:off x="5575829" y="633875"/>
            <a:ext cx="5981171" cy="5590250"/>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solidFill>
                  <a:schemeClr val="tx1"/>
                </a:solidFill>
              </a:defRPr>
            </a:lvl2pPr>
            <a:lvl3pPr marL="612648" indent="-228600">
              <a:buClr>
                <a:schemeClr val="tx1"/>
              </a:buClr>
              <a:buFont typeface="+mj-lt"/>
              <a:buAutoNum type="arabicPeriod"/>
              <a:defRPr sz="1100">
                <a:solidFill>
                  <a:schemeClr val="tx1"/>
                </a:solidFill>
              </a:defRPr>
            </a:lvl3pPr>
            <a:lvl4pPr marL="795528" indent="-228600">
              <a:buClr>
                <a:schemeClr val="tx1"/>
              </a:buClr>
              <a:buFont typeface="+mj-lt"/>
              <a:buAutoNum type="arabicPeriod"/>
              <a:defRPr sz="1100">
                <a:solidFill>
                  <a:schemeClr val="tx1"/>
                </a:solidFill>
              </a:defRPr>
            </a:lvl4pPr>
            <a:lvl5pPr marL="978408" indent="-228600">
              <a:buClr>
                <a:schemeClr val="tx1"/>
              </a:buClr>
              <a:buFont typeface="+mj-lt"/>
              <a:buAutoNum type="arabicPeriod"/>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079185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4/19/2020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2E148DD3-DD87-154B-80B4-2421965D3C83}"/>
              </a:ext>
            </a:extLst>
          </p:cNvPr>
          <p:cNvSpPr/>
          <p:nvPr userDrawn="1"/>
        </p:nvSpPr>
        <p:spPr>
          <a:xfrm>
            <a:off x="1" y="17145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42E4732-0E8F-7B46-BD08-0F2EE0DA8786}"/>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7" name="Title Placeholder 1">
            <a:extLst>
              <a:ext uri="{FF2B5EF4-FFF2-40B4-BE49-F238E27FC236}">
                <a16:creationId xmlns:a16="http://schemas.microsoft.com/office/drawing/2014/main" id="{6E73F81A-7260-5C4F-A7FF-CA2CC731BC33}"/>
              </a:ext>
            </a:extLst>
          </p:cNvPr>
          <p:cNvSpPr>
            <a:spLocks noGrp="1"/>
          </p:cNvSpPr>
          <p:nvPr>
            <p:ph type="title" hasCustomPrompt="1"/>
          </p:nvPr>
        </p:nvSpPr>
        <p:spPr>
          <a:xfrm>
            <a:off x="5443870" y="942871"/>
            <a:ext cx="5711810" cy="587584"/>
          </a:xfrm>
          <a:prstGeom prst="rect">
            <a:avLst/>
          </a:prstGeom>
        </p:spPr>
        <p:txBody>
          <a:bodyPr vert="horz" lIns="91440" tIns="45720" rIns="91440" bIns="45720" rtlCol="0" anchor="ctr">
            <a:normAutofit/>
          </a:bodyPr>
          <a:lstStyle/>
          <a:p>
            <a:r>
              <a:rPr lang="en-US" noProof="0"/>
              <a:t>CLICK TO EDIT MASTER TITLE STYLE</a:t>
            </a:r>
          </a:p>
        </p:txBody>
      </p:sp>
      <p:sp>
        <p:nvSpPr>
          <p:cNvPr id="9" name="Content Placeholder 3">
            <a:extLst>
              <a:ext uri="{FF2B5EF4-FFF2-40B4-BE49-F238E27FC236}">
                <a16:creationId xmlns:a16="http://schemas.microsoft.com/office/drawing/2014/main" id="{4CD13CD4-3E4F-2E41-ACF4-2446257D236F}"/>
              </a:ext>
            </a:extLst>
          </p:cNvPr>
          <p:cNvSpPr>
            <a:spLocks noGrp="1"/>
          </p:cNvSpPr>
          <p:nvPr>
            <p:ph sz="half" idx="2"/>
          </p:nvPr>
        </p:nvSpPr>
        <p:spPr>
          <a:xfrm>
            <a:off x="5443870" y="1973589"/>
            <a:ext cx="5711810" cy="3941540"/>
          </a:xfrm>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Content Placeholder 3">
            <a:extLst>
              <a:ext uri="{FF2B5EF4-FFF2-40B4-BE49-F238E27FC236}">
                <a16:creationId xmlns:a16="http://schemas.microsoft.com/office/drawing/2014/main" id="{D8E69886-8907-DB47-87C2-0621AF156D9F}"/>
              </a:ext>
            </a:extLst>
          </p:cNvPr>
          <p:cNvSpPr>
            <a:spLocks noGrp="1"/>
          </p:cNvSpPr>
          <p:nvPr>
            <p:ph sz="half" idx="14"/>
          </p:nvPr>
        </p:nvSpPr>
        <p:spPr>
          <a:xfrm>
            <a:off x="605170" y="621039"/>
            <a:ext cx="4589130" cy="5603086"/>
          </a:xfrm>
          <a:solidFill>
            <a:srgbClr val="EDEFF7"/>
          </a:solidFill>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626310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9C88DF2D-0421-A94C-82C1-867E1E5E4907}"/>
              </a:ext>
            </a:extLst>
          </p:cNvPr>
          <p:cNvSpPr/>
          <p:nvPr userDrawn="1"/>
        </p:nvSpPr>
        <p:spPr>
          <a:xfrm>
            <a:off x="10993582" y="0"/>
            <a:ext cx="1198418"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334D05A3-7A20-9447-8D39-F2980D85413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8" name="Rectangle 7">
            <a:extLst>
              <a:ext uri="{FF2B5EF4-FFF2-40B4-BE49-F238E27FC236}">
                <a16:creationId xmlns:a16="http://schemas.microsoft.com/office/drawing/2014/main" id="{DA134939-39C0-4522-A125-A13DFDA66490}"/>
              </a:ext>
            </a:extLst>
          </p:cNvPr>
          <p:cNvSpPr/>
          <p:nvPr/>
        </p:nvSpPr>
        <p:spPr>
          <a:xfrm>
            <a:off x="634999" y="3927894"/>
            <a:ext cx="10922000" cy="2326856"/>
          </a:xfrm>
          <a:prstGeom prst="rect">
            <a:avLst/>
          </a:prstGeom>
          <a:solidFill>
            <a:srgbClr val="F6F9FF"/>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35001" y="603250"/>
            <a:ext cx="10921998" cy="3294019"/>
          </a:xfrm>
          <a:solidFill>
            <a:schemeClr val="bg1"/>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p:cNvSpPr>
            <a:spLocks noGrp="1"/>
          </p:cNvSpPr>
          <p:nvPr>
            <p:ph type="title"/>
          </p:nvPr>
        </p:nvSpPr>
        <p:spPr>
          <a:xfrm>
            <a:off x="1097279" y="4298078"/>
            <a:ext cx="10113645" cy="743682"/>
          </a:xfrm>
          <a:prstGeom prst="rect">
            <a:avLst/>
          </a:prstGeom>
        </p:spPr>
        <p:txBody>
          <a:bodyPr tIns="0" bIns="0" anchor="b">
            <a:noAutofit/>
          </a:bodyPr>
          <a:lstStyle>
            <a:lvl1pPr>
              <a:defRPr sz="3600" b="0">
                <a:solidFill>
                  <a:schemeClr val="tx1"/>
                </a:solidFill>
              </a:defRPr>
            </a:lvl1pPr>
          </a:lstStyle>
          <a:p>
            <a:r>
              <a:rPr lang="en-US" noProof="0"/>
              <a:t>Click to edit Master title style</a:t>
            </a:r>
          </a:p>
        </p:txBody>
      </p:sp>
      <p:sp>
        <p:nvSpPr>
          <p:cNvPr id="4" name="Text Placeholder 3"/>
          <p:cNvSpPr>
            <a:spLocks noGrp="1"/>
          </p:cNvSpPr>
          <p:nvPr>
            <p:ph type="body" sz="half" idx="2"/>
          </p:nvPr>
        </p:nvSpPr>
        <p:spPr>
          <a:xfrm>
            <a:off x="1097279" y="5213716"/>
            <a:ext cx="10113264" cy="609600"/>
          </a:xfrm>
        </p:spPr>
        <p:txBody>
          <a:bodyPr lIns="91440" tIns="0" rIns="91440" bIns="0">
            <a:normAutofit/>
          </a:bodyPr>
          <a:lstStyle>
            <a:lvl1pPr marL="0" indent="0">
              <a:spcBef>
                <a:spcPts val="0"/>
              </a:spcBef>
              <a:spcAft>
                <a:spcPts val="600"/>
              </a:spcAft>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noProof="0" smtClean="0"/>
              <a:t>4/19/2020</a:t>
            </a:fld>
            <a:endParaRPr lang="en-US" noProof="0"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noProof="0" dirty="0"/>
          </a:p>
        </p:txBody>
      </p:sp>
      <p:sp>
        <p:nvSpPr>
          <p:cNvPr id="7" name="Slide Number Placeholder 6"/>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4046387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Section Header">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4217870" y="0"/>
            <a:ext cx="3599236" cy="6857999"/>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4/19/2020</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7075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202A34A5-A029-A246-82C6-D288185EB396}"/>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3" name="Rectangle">
            <a:extLst>
              <a:ext uri="{FF2B5EF4-FFF2-40B4-BE49-F238E27FC236}">
                <a16:creationId xmlns:a16="http://schemas.microsoft.com/office/drawing/2014/main" id="{2773E1D8-C87F-EE46-8284-575DCA498E8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noProof="0" smtClean="0"/>
              <a:t>4/19/2020</a:t>
            </a:fld>
            <a:endParaRPr lang="en-US" noProof="0"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noProof="0"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1" name="Title Placeholder 1">
            <a:extLst>
              <a:ext uri="{FF2B5EF4-FFF2-40B4-BE49-F238E27FC236}">
                <a16:creationId xmlns:a16="http://schemas.microsoft.com/office/drawing/2014/main" id="{C429A40D-770E-C144-A5B5-6A4442C09C24}"/>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432407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solidFill>
        <a:effectLst/>
      </p:bgPr>
    </p:bg>
    <p:spTree>
      <p:nvGrpSpPr>
        <p:cNvPr id="1" name=""/>
        <p:cNvGrpSpPr/>
        <p:nvPr/>
      </p:nvGrpSpPr>
      <p:grpSpPr>
        <a:xfrm>
          <a:off x="0" y="0"/>
          <a:ext cx="0" cy="0"/>
          <a:chOff x="0" y="0"/>
          <a:chExt cx="0" cy="0"/>
        </a:xfrm>
      </p:grpSpPr>
      <p:sp>
        <p:nvSpPr>
          <p:cNvPr id="15" name="Rectangle">
            <a:extLst>
              <a:ext uri="{FF2B5EF4-FFF2-40B4-BE49-F238E27FC236}">
                <a16:creationId xmlns:a16="http://schemas.microsoft.com/office/drawing/2014/main" id="{64248D99-2B30-464D-B9B7-4E5C3A1F3FB2}"/>
              </a:ext>
            </a:extLst>
          </p:cNvPr>
          <p:cNvSpPr/>
          <p:nvPr userDrawn="1"/>
        </p:nvSpPr>
        <p:spPr>
          <a:xfrm flipH="1">
            <a:off x="0" y="0"/>
            <a:ext cx="6096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6" name="Rectangle">
            <a:extLst>
              <a:ext uri="{FF2B5EF4-FFF2-40B4-BE49-F238E27FC236}">
                <a16:creationId xmlns:a16="http://schemas.microsoft.com/office/drawing/2014/main" id="{3FAFF55B-FDE6-394B-A39B-22627D8FB6E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097280" y="2958274"/>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515944" y="2958273"/>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noProof="0" smtClean="0"/>
              <a:t>4/19/2020</a:t>
            </a:fld>
            <a:endParaRPr lang="en-US" noProof="0"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noProof="0"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7" name="Title Placeholder 1">
            <a:extLst>
              <a:ext uri="{FF2B5EF4-FFF2-40B4-BE49-F238E27FC236}">
                <a16:creationId xmlns:a16="http://schemas.microsoft.com/office/drawing/2014/main" id="{99E345E4-E77C-484E-9FBB-E4EC71F08545}"/>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2423224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83ACCAC0-2C8A-CE43-8C55-22BB53C73920}"/>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4/19/2020</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4" name="Title Placeholder 1">
            <a:extLst>
              <a:ext uri="{FF2B5EF4-FFF2-40B4-BE49-F238E27FC236}">
                <a16:creationId xmlns:a16="http://schemas.microsoft.com/office/drawing/2014/main" id="{D4076461-FF7A-8843-B7F9-D041F3FB22FC}"/>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020399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35FB147F-5DC4-B24C-B8CB-D3DA74290381}"/>
              </a:ext>
            </a:extLst>
          </p:cNvPr>
          <p:cNvSpPr/>
          <p:nvPr userDrawn="1"/>
        </p:nvSpPr>
        <p:spPr>
          <a:xfrm>
            <a:off x="1" y="34290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4/19/2020</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9" name="Picture Placeholder 3">
            <a:extLst>
              <a:ext uri="{FF2B5EF4-FFF2-40B4-BE49-F238E27FC236}">
                <a16:creationId xmlns:a16="http://schemas.microsoft.com/office/drawing/2014/main" id="{B9308E97-4F89-394E-856A-5B4EFCB2E73D}"/>
              </a:ext>
            </a:extLst>
          </p:cNvPr>
          <p:cNvSpPr>
            <a:spLocks noGrp="1"/>
          </p:cNvSpPr>
          <p:nvPr>
            <p:ph type="pic" sz="quarter" idx="13"/>
          </p:nvPr>
        </p:nvSpPr>
        <p:spPr>
          <a:xfrm>
            <a:off x="1097279"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0" name="Picture Placeholder 3">
            <a:extLst>
              <a:ext uri="{FF2B5EF4-FFF2-40B4-BE49-F238E27FC236}">
                <a16:creationId xmlns:a16="http://schemas.microsoft.com/office/drawing/2014/main" id="{A50BECA0-8817-964B-AEDB-A45669684C37}"/>
              </a:ext>
            </a:extLst>
          </p:cNvPr>
          <p:cNvSpPr>
            <a:spLocks noGrp="1"/>
          </p:cNvSpPr>
          <p:nvPr>
            <p:ph type="pic" sz="quarter" idx="14"/>
          </p:nvPr>
        </p:nvSpPr>
        <p:spPr>
          <a:xfrm>
            <a:off x="4659186"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1" name="Picture Placeholder 3">
            <a:extLst>
              <a:ext uri="{FF2B5EF4-FFF2-40B4-BE49-F238E27FC236}">
                <a16:creationId xmlns:a16="http://schemas.microsoft.com/office/drawing/2014/main" id="{EF399F4D-B67A-4C4B-BCF3-36FE110603F1}"/>
              </a:ext>
            </a:extLst>
          </p:cNvPr>
          <p:cNvSpPr>
            <a:spLocks noGrp="1"/>
          </p:cNvSpPr>
          <p:nvPr>
            <p:ph type="pic" sz="quarter" idx="15"/>
          </p:nvPr>
        </p:nvSpPr>
        <p:spPr>
          <a:xfrm>
            <a:off x="8221093"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2" name="Text Placeholder 3">
            <a:extLst>
              <a:ext uri="{FF2B5EF4-FFF2-40B4-BE49-F238E27FC236}">
                <a16:creationId xmlns:a16="http://schemas.microsoft.com/office/drawing/2014/main" id="{08305C84-E25F-EC49-8F2B-4C0181FD3ABF}"/>
              </a:ext>
            </a:extLst>
          </p:cNvPr>
          <p:cNvSpPr>
            <a:spLocks noGrp="1"/>
          </p:cNvSpPr>
          <p:nvPr>
            <p:ph type="body" sz="half" idx="2" hasCustomPrompt="1"/>
          </p:nvPr>
        </p:nvSpPr>
        <p:spPr>
          <a:xfrm>
            <a:off x="1097279"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3" name="Text Placeholder 3">
            <a:extLst>
              <a:ext uri="{FF2B5EF4-FFF2-40B4-BE49-F238E27FC236}">
                <a16:creationId xmlns:a16="http://schemas.microsoft.com/office/drawing/2014/main" id="{A57A1FCE-E6BF-3747-9D43-42DBA6656EC0}"/>
              </a:ext>
            </a:extLst>
          </p:cNvPr>
          <p:cNvSpPr>
            <a:spLocks noGrp="1"/>
          </p:cNvSpPr>
          <p:nvPr>
            <p:ph type="body" sz="half" idx="16" hasCustomPrompt="1"/>
          </p:nvPr>
        </p:nvSpPr>
        <p:spPr>
          <a:xfrm>
            <a:off x="4666773"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4" name="Text Placeholder 3">
            <a:extLst>
              <a:ext uri="{FF2B5EF4-FFF2-40B4-BE49-F238E27FC236}">
                <a16:creationId xmlns:a16="http://schemas.microsoft.com/office/drawing/2014/main" id="{5B4B74C8-96E7-684F-91B9-8CE56CD10F1E}"/>
              </a:ext>
            </a:extLst>
          </p:cNvPr>
          <p:cNvSpPr>
            <a:spLocks noGrp="1"/>
          </p:cNvSpPr>
          <p:nvPr>
            <p:ph type="body" sz="half" idx="17" hasCustomPrompt="1"/>
          </p:nvPr>
        </p:nvSpPr>
        <p:spPr>
          <a:xfrm>
            <a:off x="8236267"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5" name="Title Placeholder 1">
            <a:extLst>
              <a:ext uri="{FF2B5EF4-FFF2-40B4-BE49-F238E27FC236}">
                <a16:creationId xmlns:a16="http://schemas.microsoft.com/office/drawing/2014/main" id="{D522564E-B348-544F-A8E5-CFCAFA48B54B}"/>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1418890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4/19/2020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247229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4/19/2020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5BFC727-5650-B049-AA2A-2511C08FB35B}"/>
              </a:ext>
            </a:extLst>
          </p:cNvPr>
          <p:cNvSpPr/>
          <p:nvPr userDrawn="1"/>
        </p:nvSpPr>
        <p:spPr>
          <a:xfrm flipH="1">
            <a:off x="0" y="0"/>
            <a:ext cx="1195754"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E700C598-C823-744D-BE16-5114B7625057}"/>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Picture Placeholder 8">
            <a:extLst>
              <a:ext uri="{FF2B5EF4-FFF2-40B4-BE49-F238E27FC236}">
                <a16:creationId xmlns:a16="http://schemas.microsoft.com/office/drawing/2014/main" id="{21BED569-C9C5-8F4D-A42A-ED4914579D63}"/>
              </a:ext>
            </a:extLst>
          </p:cNvPr>
          <p:cNvSpPr>
            <a:spLocks noGrp="1"/>
          </p:cNvSpPr>
          <p:nvPr>
            <p:ph type="pic" sz="quarter" idx="13"/>
          </p:nvPr>
        </p:nvSpPr>
        <p:spPr>
          <a:xfrm>
            <a:off x="5924550" y="633875"/>
            <a:ext cx="5632450" cy="5591175"/>
          </a:xfrm>
          <a:solidFill>
            <a:schemeClr val="tx2"/>
          </a:solidFill>
        </p:spPr>
        <p:txBody>
          <a:bodyPr anchor="ctr"/>
          <a:lstStyle>
            <a:lvl1pPr algn="ctr">
              <a:defRPr>
                <a:solidFill>
                  <a:schemeClr val="bg1"/>
                </a:solidFill>
              </a:defRPr>
            </a:lvl1pPr>
          </a:lstStyle>
          <a:p>
            <a:r>
              <a:rPr lang="en-US" noProof="0"/>
              <a:t>Click icon to add picture</a:t>
            </a:r>
            <a:endParaRPr lang="en-US" noProof="0" dirty="0"/>
          </a:p>
        </p:txBody>
      </p:sp>
      <p:sp>
        <p:nvSpPr>
          <p:cNvPr id="11" name="Title Placeholder 1">
            <a:extLst>
              <a:ext uri="{FF2B5EF4-FFF2-40B4-BE49-F238E27FC236}">
                <a16:creationId xmlns:a16="http://schemas.microsoft.com/office/drawing/2014/main" id="{ACB6E588-2EB7-9A41-A93A-7757596EF9D6}"/>
              </a:ext>
            </a:extLst>
          </p:cNvPr>
          <p:cNvSpPr>
            <a:spLocks noGrp="1"/>
          </p:cNvSpPr>
          <p:nvPr>
            <p:ph type="title" hasCustomPrompt="1"/>
          </p:nvPr>
        </p:nvSpPr>
        <p:spPr>
          <a:xfrm>
            <a:off x="1195754" y="942870"/>
            <a:ext cx="4157296" cy="1292750"/>
          </a:xfrm>
          <a:prstGeom prst="rect">
            <a:avLst/>
          </a:prstGeom>
        </p:spPr>
        <p:txBody>
          <a:bodyPr vert="horz" lIns="91440" tIns="45720" rIns="91440" bIns="45720" rtlCol="0" anchor="ctr">
            <a:normAutofit/>
          </a:bodyPr>
          <a:lstStyle>
            <a:lvl1pP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A6C0FE70-F6BB-3D40-AD3C-E704CABE499C}"/>
              </a:ext>
            </a:extLst>
          </p:cNvPr>
          <p:cNvSpPr>
            <a:spLocks noGrp="1"/>
          </p:cNvSpPr>
          <p:nvPr>
            <p:ph sz="half" idx="2"/>
          </p:nvPr>
        </p:nvSpPr>
        <p:spPr>
          <a:xfrm>
            <a:off x="1195754" y="2281657"/>
            <a:ext cx="4157296" cy="3633471"/>
          </a:xfrm>
        </p:spPr>
        <p:txBody>
          <a:bodyPr>
            <a:normAutofit/>
          </a:bodyPr>
          <a:lstStyle>
            <a:lvl1pPr marL="0" indent="0">
              <a:buClr>
                <a:schemeClr val="tx1"/>
              </a:buClr>
              <a:buNone/>
              <a:defRPr sz="1600">
                <a:solidFill>
                  <a:schemeClr val="tx1"/>
                </a:solidFill>
              </a:defRPr>
            </a:lvl1pPr>
            <a:lvl2pPr marL="201168" indent="0">
              <a:buClr>
                <a:schemeClr val="tx1"/>
              </a:buClr>
              <a:buFont typeface="Arial" panose="020B0604020202020204" pitchFamily="34" charset="0"/>
              <a:buNone/>
              <a:defRPr sz="1400">
                <a:solidFill>
                  <a:schemeClr val="tx1"/>
                </a:solidFill>
              </a:defRPr>
            </a:lvl2pPr>
            <a:lvl3pPr marL="384048" indent="0">
              <a:buClr>
                <a:schemeClr val="tx1"/>
              </a:buClr>
              <a:buFont typeface="Arial" panose="020B0604020202020204" pitchFamily="34" charset="0"/>
              <a:buNone/>
              <a:defRPr sz="1100">
                <a:solidFill>
                  <a:schemeClr val="tx1"/>
                </a:solidFill>
              </a:defRPr>
            </a:lvl3pPr>
            <a:lvl4pPr marL="566928" indent="0">
              <a:buClr>
                <a:schemeClr val="tx1"/>
              </a:buClr>
              <a:buFont typeface="Arial" panose="020B0604020202020204" pitchFamily="34" charset="0"/>
              <a:buNone/>
              <a:defRPr sz="1100">
                <a:solidFill>
                  <a:schemeClr val="tx1"/>
                </a:solidFill>
              </a:defRPr>
            </a:lvl4pPr>
            <a:lvl5pPr marL="749808" indent="0">
              <a:buClr>
                <a:schemeClr val="tx1"/>
              </a:buClr>
              <a:buFont typeface="Arial" panose="020B0604020202020204" pitchFamily="34" charset="0"/>
              <a:buNone/>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701714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4/19/2020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AB10FFC-D586-994D-8D3D-F4042255CB72}"/>
              </a:ext>
            </a:extLst>
          </p:cNvPr>
          <p:cNvSpPr/>
          <p:nvPr userDrawn="1"/>
        </p:nvSpPr>
        <p:spPr>
          <a:xfrm flipH="1">
            <a:off x="0" y="0"/>
            <a:ext cx="12192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C7B0C08A-E831-D242-B2CE-2DEB004F982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cxnSp>
        <p:nvCxnSpPr>
          <p:cNvPr id="7" name="Straight Connector 6">
            <a:extLst>
              <a:ext uri="{FF2B5EF4-FFF2-40B4-BE49-F238E27FC236}">
                <a16:creationId xmlns:a16="http://schemas.microsoft.com/office/drawing/2014/main" id="{105C2191-88F7-4148-96FD-E129F707E038}"/>
              </a:ext>
            </a:extLst>
          </p:cNvPr>
          <p:cNvCxnSpPr/>
          <p:nvPr userDrawn="1"/>
        </p:nvCxnSpPr>
        <p:spPr>
          <a:xfrm>
            <a:off x="6818393" y="999565"/>
            <a:ext cx="0" cy="48588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Placeholder 1">
            <a:extLst>
              <a:ext uri="{FF2B5EF4-FFF2-40B4-BE49-F238E27FC236}">
                <a16:creationId xmlns:a16="http://schemas.microsoft.com/office/drawing/2014/main" id="{61FB2196-E251-5A40-86F7-6092CEBFA133}"/>
              </a:ext>
            </a:extLst>
          </p:cNvPr>
          <p:cNvSpPr>
            <a:spLocks noGrp="1"/>
          </p:cNvSpPr>
          <p:nvPr>
            <p:ph type="title" hasCustomPrompt="1"/>
          </p:nvPr>
        </p:nvSpPr>
        <p:spPr>
          <a:xfrm>
            <a:off x="635000" y="3135207"/>
            <a:ext cx="5460992" cy="587584"/>
          </a:xfrm>
          <a:prstGeom prst="rect">
            <a:avLst/>
          </a:prstGeom>
        </p:spPr>
        <p:txBody>
          <a:bodyPr vert="horz" lIns="91440" tIns="45720" rIns="91440" bIns="45720" rtlCol="0" anchor="ctr">
            <a:noAutofit/>
          </a:bodyPr>
          <a:lstStyle>
            <a:lvl1pPr algn="r">
              <a:defRPr sz="4800" cap="all" baseline="0"/>
            </a:lvl1pPr>
          </a:lstStyle>
          <a:p>
            <a:r>
              <a:rPr lang="en-US" noProof="0"/>
              <a:t>Title goes here</a:t>
            </a:r>
          </a:p>
        </p:txBody>
      </p:sp>
      <p:sp>
        <p:nvSpPr>
          <p:cNvPr id="12" name="Content Placeholder 3">
            <a:extLst>
              <a:ext uri="{FF2B5EF4-FFF2-40B4-BE49-F238E27FC236}">
                <a16:creationId xmlns:a16="http://schemas.microsoft.com/office/drawing/2014/main" id="{C2FACD1B-0D9C-A547-98A0-D66C341D3D74}"/>
              </a:ext>
            </a:extLst>
          </p:cNvPr>
          <p:cNvSpPr>
            <a:spLocks noGrp="1"/>
          </p:cNvSpPr>
          <p:nvPr>
            <p:ph sz="half" idx="2" hasCustomPrompt="1"/>
          </p:nvPr>
        </p:nvSpPr>
        <p:spPr>
          <a:xfrm>
            <a:off x="7540794" y="831286"/>
            <a:ext cx="4016206" cy="5195425"/>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lvl2pPr>
            <a:lvl3pPr marL="612648" indent="-228600">
              <a:buClr>
                <a:schemeClr val="tx1"/>
              </a:buClr>
              <a:buFont typeface="+mj-lt"/>
              <a:buAutoNum type="arabicPeriod"/>
              <a:defRPr sz="1100"/>
            </a:lvl3pPr>
            <a:lvl4pPr marL="795528" indent="-228600">
              <a:buClr>
                <a:schemeClr val="tx1"/>
              </a:buClr>
              <a:buFont typeface="+mj-lt"/>
              <a:buAutoNum type="arabicPeriod"/>
              <a:defRPr sz="1100"/>
            </a:lvl4pPr>
            <a:lvl5pPr marL="978408" indent="-228600">
              <a:buClr>
                <a:schemeClr val="tx1"/>
              </a:buClr>
              <a:buFont typeface="+mj-lt"/>
              <a:buAutoNum type="arabicPeriod"/>
              <a:defRPr sz="1100"/>
            </a:lvl5pPr>
          </a:lstStyle>
          <a:p>
            <a:pPr lvl="0"/>
            <a:r>
              <a:rPr lang="en-US" noProof="0"/>
              <a:t>Quote Goes Here</a:t>
            </a:r>
          </a:p>
        </p:txBody>
      </p:sp>
    </p:spTree>
    <p:extLst>
      <p:ext uri="{BB962C8B-B14F-4D97-AF65-F5344CB8AC3E}">
        <p14:creationId xmlns:p14="http://schemas.microsoft.com/office/powerpoint/2010/main" val="418493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552108B-1F90-0044-A7D4-0956E919F29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Placeholder 1"/>
          <p:cNvSpPr>
            <a:spLocks noGrp="1"/>
          </p:cNvSpPr>
          <p:nvPr>
            <p:ph type="title"/>
          </p:nvPr>
        </p:nvSpPr>
        <p:spPr>
          <a:xfrm>
            <a:off x="1097280" y="942871"/>
            <a:ext cx="10058400" cy="587584"/>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noProof="0" smtClean="0"/>
              <a:t>4/19/2020</a:t>
            </a:fld>
            <a:endParaRPr lang="en-US" noProof="0"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noProof="0"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4360962"/>
      </p:ext>
    </p:extLst>
  </p:cSld>
  <p:clrMap bg1="lt1" tx1="dk1" bg2="lt2" tx2="dk2" accent1="accent1" accent2="accent2" accent3="accent3" accent4="accent4" accent5="accent5" accent6="accent6" hlink="hlink" folHlink="folHlink"/>
  <p:sldLayoutIdLst>
    <p:sldLayoutId id="2147483674" r:id="rId1"/>
    <p:sldLayoutId id="2147483693" r:id="rId2"/>
    <p:sldLayoutId id="2147483675" r:id="rId3"/>
    <p:sldLayoutId id="2147483684" r:id="rId4"/>
    <p:sldLayoutId id="2147483678" r:id="rId5"/>
    <p:sldLayoutId id="2147483688" r:id="rId6"/>
    <p:sldLayoutId id="2147483679" r:id="rId7"/>
    <p:sldLayoutId id="2147483692" r:id="rId8"/>
    <p:sldLayoutId id="2147483691" r:id="rId9"/>
    <p:sldLayoutId id="2147483690" r:id="rId10"/>
    <p:sldLayoutId id="2147483689" r:id="rId11"/>
    <p:sldLayoutId id="2147483683" r:id="rId12"/>
  </p:sldLayoutIdLst>
  <p:hf sldNum="0" hdr="0" ftr="0" dt="0"/>
  <p:txStyles>
    <p:titleStyle>
      <a:lvl1pPr algn="l" defTabSz="914400" rtl="0" eaLnBrk="1" latinLnBrk="0" hangingPunct="1">
        <a:lnSpc>
          <a:spcPct val="90000"/>
        </a:lnSpc>
        <a:spcBef>
          <a:spcPct val="0"/>
        </a:spcBef>
        <a:buNone/>
        <a:defRPr sz="2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7AEFB0-51F2-5449-996C-73382891D2F9}"/>
              </a:ext>
            </a:extLst>
          </p:cNvPr>
          <p:cNvSpPr>
            <a:spLocks noGrp="1"/>
          </p:cNvSpPr>
          <p:nvPr>
            <p:ph type="ctrTitle"/>
          </p:nvPr>
        </p:nvSpPr>
        <p:spPr/>
        <p:txBody>
          <a:bodyPr>
            <a:normAutofit/>
          </a:bodyPr>
          <a:lstStyle/>
          <a:p>
            <a:r>
              <a:rPr lang="en-US" sz="4000" dirty="0"/>
              <a:t>Exploring venues in Mumbai, India</a:t>
            </a:r>
            <a:br>
              <a:rPr lang="en-US" sz="4000" dirty="0"/>
            </a:br>
            <a:r>
              <a:rPr lang="en-US" sz="4000" dirty="0"/>
              <a:t>using Foursquare and Zomato API</a:t>
            </a:r>
          </a:p>
        </p:txBody>
      </p:sp>
      <p:sp>
        <p:nvSpPr>
          <p:cNvPr id="5" name="Subtitle 4">
            <a:extLst>
              <a:ext uri="{FF2B5EF4-FFF2-40B4-BE49-F238E27FC236}">
                <a16:creationId xmlns:a16="http://schemas.microsoft.com/office/drawing/2014/main" id="{B0F6D6CF-8D73-6643-A348-53AAE29FD1C2}"/>
              </a:ext>
            </a:extLst>
          </p:cNvPr>
          <p:cNvSpPr>
            <a:spLocks noGrp="1"/>
          </p:cNvSpPr>
          <p:nvPr>
            <p:ph type="subTitle" idx="1"/>
          </p:nvPr>
        </p:nvSpPr>
        <p:spPr/>
        <p:txBody>
          <a:bodyPr/>
          <a:lstStyle/>
          <a:p>
            <a:r>
              <a:rPr lang="en-US" dirty="0"/>
              <a:t>Rahil Merchant</a:t>
            </a:r>
          </a:p>
        </p:txBody>
      </p:sp>
    </p:spTree>
    <p:extLst>
      <p:ext uri="{BB962C8B-B14F-4D97-AF65-F5344CB8AC3E}">
        <p14:creationId xmlns:p14="http://schemas.microsoft.com/office/powerpoint/2010/main" val="1833365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B199A63-B31E-44FF-981F-002768277281}"/>
              </a:ext>
            </a:extLst>
          </p:cNvPr>
          <p:cNvSpPr>
            <a:spLocks noGrp="1"/>
          </p:cNvSpPr>
          <p:nvPr>
            <p:ph idx="1"/>
          </p:nvPr>
        </p:nvSpPr>
        <p:spPr>
          <a:xfrm>
            <a:off x="1097280" y="1530455"/>
            <a:ext cx="9997440" cy="4338638"/>
          </a:xfrm>
        </p:spPr>
        <p:txBody>
          <a:bodyPr/>
          <a:lstStyle/>
          <a:p>
            <a:r>
              <a:rPr lang="en-US" dirty="0"/>
              <a:t>As a first step, I retrieve the venues in Mumbai from Foursquare and Zomato APIs. I extract the location data from the Foursquare API for all venues up to a distance of 44 kilometers from the center of Mumbai. Using this, I fetch the venue information including price and rating data from Zomato API.</a:t>
            </a:r>
          </a:p>
          <a:p>
            <a:r>
              <a:rPr lang="en-US" dirty="0"/>
              <a:t>Using data cleaning, the dataset from the two APIs will be combined based on the venue names, latitude, and longitude values. One to one matching and careful data inspection would be used to remove any remaining outliers</a:t>
            </a:r>
          </a:p>
          <a:p>
            <a:r>
              <a:rPr lang="en-US" dirty="0"/>
              <a:t>The final data will include the venue name, category, address, latitude, longitude, rating, price range, and average cost per person.</a:t>
            </a:r>
          </a:p>
          <a:p>
            <a:endParaRPr lang="en-US" dirty="0"/>
          </a:p>
        </p:txBody>
      </p:sp>
      <p:sp>
        <p:nvSpPr>
          <p:cNvPr id="3" name="Title 2">
            <a:extLst>
              <a:ext uri="{FF2B5EF4-FFF2-40B4-BE49-F238E27FC236}">
                <a16:creationId xmlns:a16="http://schemas.microsoft.com/office/drawing/2014/main" id="{C16BD3D6-98ED-4EE9-BA1F-E7EC57D4FFFB}"/>
              </a:ext>
            </a:extLst>
          </p:cNvPr>
          <p:cNvSpPr>
            <a:spLocks noGrp="1"/>
          </p:cNvSpPr>
          <p:nvPr>
            <p:ph type="title"/>
          </p:nvPr>
        </p:nvSpPr>
        <p:spPr/>
        <p:txBody>
          <a:bodyPr/>
          <a:lstStyle/>
          <a:p>
            <a:r>
              <a:rPr lang="en-US" dirty="0"/>
              <a:t>Methodology and exploratory data analysis</a:t>
            </a:r>
          </a:p>
        </p:txBody>
      </p:sp>
    </p:spTree>
    <p:extLst>
      <p:ext uri="{BB962C8B-B14F-4D97-AF65-F5344CB8AC3E}">
        <p14:creationId xmlns:p14="http://schemas.microsoft.com/office/powerpoint/2010/main" val="708262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1CE92F-953B-45C1-BF84-17AE458BFF3E}"/>
              </a:ext>
            </a:extLst>
          </p:cNvPr>
          <p:cNvSpPr>
            <a:spLocks noGrp="1"/>
          </p:cNvSpPr>
          <p:nvPr>
            <p:ph idx="1"/>
          </p:nvPr>
        </p:nvSpPr>
        <p:spPr>
          <a:xfrm>
            <a:off x="1097280" y="1530455"/>
            <a:ext cx="10058400" cy="4338637"/>
          </a:xfrm>
        </p:spPr>
        <p:txBody>
          <a:bodyPr>
            <a:normAutofit fontScale="92500" lnSpcReduction="20000"/>
          </a:bodyPr>
          <a:lstStyle/>
          <a:p>
            <a:r>
              <a:rPr lang="en-US" dirty="0"/>
              <a:t>Using this dataset, I begin by analyzing the top venue types that exist in Mumbai.</a:t>
            </a:r>
          </a:p>
          <a:p>
            <a:r>
              <a:rPr lang="en-US" dirty="0"/>
              <a:t>I will then explore the venues on maps. This will allow us to better understand the location of various venues and the places where many venues co-exist and create place worth visiting. </a:t>
            </a:r>
          </a:p>
          <a:p>
            <a:r>
              <a:rPr lang="en-US" dirty="0"/>
              <a:t>I’ll also explore the venues based on the ratings and price range of various venues.</a:t>
            </a:r>
          </a:p>
          <a:p>
            <a:r>
              <a:rPr lang="en-US" dirty="0"/>
              <a:t>The venues will be plotted using proper color coding such that a simple glance at the map would reveal the location of the venues as well as give information about them.</a:t>
            </a:r>
          </a:p>
          <a:p>
            <a:r>
              <a:rPr lang="en-US" dirty="0"/>
              <a:t>I aim to identify places which can be recommended to visitors based on their price and rating preferences. I’ll also cluster the venues and see if we can draw meaningful information out of what kind of venues exist in Mumbai.</a:t>
            </a:r>
          </a:p>
          <a:p>
            <a:r>
              <a:rPr lang="en-US" dirty="0"/>
              <a:t>As a final step, I will </a:t>
            </a:r>
            <a:r>
              <a:rPr lang="en-US" dirty="0" err="1"/>
              <a:t>analyse</a:t>
            </a:r>
            <a:r>
              <a:rPr lang="en-US" dirty="0"/>
              <a:t> these plots and try to draw conclusions on what places can be recommended to visitors.</a:t>
            </a:r>
          </a:p>
          <a:p>
            <a:endParaRPr lang="en-US" dirty="0"/>
          </a:p>
        </p:txBody>
      </p:sp>
      <p:sp>
        <p:nvSpPr>
          <p:cNvPr id="3" name="Title 2">
            <a:extLst>
              <a:ext uri="{FF2B5EF4-FFF2-40B4-BE49-F238E27FC236}">
                <a16:creationId xmlns:a16="http://schemas.microsoft.com/office/drawing/2014/main" id="{55EFA2C1-27D1-4B4A-AAF3-3E1D9EFF4CA6}"/>
              </a:ext>
            </a:extLst>
          </p:cNvPr>
          <p:cNvSpPr>
            <a:spLocks noGrp="1"/>
          </p:cNvSpPr>
          <p:nvPr>
            <p:ph type="title"/>
          </p:nvPr>
        </p:nvSpPr>
        <p:spPr/>
        <p:txBody>
          <a:bodyPr/>
          <a:lstStyle/>
          <a:p>
            <a:r>
              <a:rPr lang="en-US" dirty="0"/>
              <a:t>Methodology</a:t>
            </a:r>
          </a:p>
        </p:txBody>
      </p:sp>
    </p:spTree>
    <p:extLst>
      <p:ext uri="{BB962C8B-B14F-4D97-AF65-F5344CB8AC3E}">
        <p14:creationId xmlns:p14="http://schemas.microsoft.com/office/powerpoint/2010/main" val="3898979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669103-3EFD-4749-AFA8-8FE2B3776721}"/>
              </a:ext>
            </a:extLst>
          </p:cNvPr>
          <p:cNvSpPr>
            <a:spLocks noGrp="1"/>
          </p:cNvSpPr>
          <p:nvPr>
            <p:ph idx="1"/>
          </p:nvPr>
        </p:nvSpPr>
        <p:spPr>
          <a:xfrm>
            <a:off x="1097279" y="1714501"/>
            <a:ext cx="4160521" cy="4154592"/>
          </a:xfrm>
        </p:spPr>
        <p:txBody>
          <a:bodyPr/>
          <a:lstStyle/>
          <a:p>
            <a:r>
              <a:rPr lang="en-US" dirty="0"/>
              <a:t>Categories:</a:t>
            </a:r>
          </a:p>
          <a:p>
            <a:r>
              <a:rPr lang="en-US" dirty="0"/>
              <a:t>I begin my analysis by taking a look at the various categories of venues that exist in Mumbai. From the below figure, we see that the majority venues are actually Cafes and Hotels. </a:t>
            </a:r>
          </a:p>
          <a:p>
            <a:endParaRPr lang="en-US" dirty="0"/>
          </a:p>
        </p:txBody>
      </p:sp>
      <p:sp>
        <p:nvSpPr>
          <p:cNvPr id="3" name="Title 2">
            <a:extLst>
              <a:ext uri="{FF2B5EF4-FFF2-40B4-BE49-F238E27FC236}">
                <a16:creationId xmlns:a16="http://schemas.microsoft.com/office/drawing/2014/main" id="{C646AEFC-8E44-415A-B712-0D25264EDE0C}"/>
              </a:ext>
            </a:extLst>
          </p:cNvPr>
          <p:cNvSpPr>
            <a:spLocks noGrp="1"/>
          </p:cNvSpPr>
          <p:nvPr>
            <p:ph type="title"/>
          </p:nvPr>
        </p:nvSpPr>
        <p:spPr/>
        <p:txBody>
          <a:bodyPr/>
          <a:lstStyle/>
          <a:p>
            <a:r>
              <a:rPr lang="en-US" dirty="0"/>
              <a:t>Exploratory Data analysis</a:t>
            </a:r>
          </a:p>
        </p:txBody>
      </p:sp>
      <p:pic>
        <p:nvPicPr>
          <p:cNvPr id="4" name="Picture 3">
            <a:extLst>
              <a:ext uri="{FF2B5EF4-FFF2-40B4-BE49-F238E27FC236}">
                <a16:creationId xmlns:a16="http://schemas.microsoft.com/office/drawing/2014/main" id="{5AB50D50-CEB3-4AC9-BB1C-AD696658F0A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257800" y="1530455"/>
            <a:ext cx="6229350" cy="4338638"/>
          </a:xfrm>
          <a:prstGeom prst="rect">
            <a:avLst/>
          </a:prstGeom>
          <a:noFill/>
          <a:ln>
            <a:noFill/>
          </a:ln>
        </p:spPr>
      </p:pic>
    </p:spTree>
    <p:extLst>
      <p:ext uri="{BB962C8B-B14F-4D97-AF65-F5344CB8AC3E}">
        <p14:creationId xmlns:p14="http://schemas.microsoft.com/office/powerpoint/2010/main" val="3706316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669103-3EFD-4749-AFA8-8FE2B3776721}"/>
              </a:ext>
            </a:extLst>
          </p:cNvPr>
          <p:cNvSpPr>
            <a:spLocks noGrp="1"/>
          </p:cNvSpPr>
          <p:nvPr>
            <p:ph idx="1"/>
          </p:nvPr>
        </p:nvSpPr>
        <p:spPr>
          <a:xfrm>
            <a:off x="1097279" y="1714501"/>
            <a:ext cx="4160521" cy="4154592"/>
          </a:xfrm>
        </p:spPr>
        <p:txBody>
          <a:bodyPr/>
          <a:lstStyle/>
          <a:p>
            <a:r>
              <a:rPr lang="en-US" dirty="0"/>
              <a:t>Rating:</a:t>
            </a:r>
          </a:p>
          <a:p>
            <a:r>
              <a:rPr lang="en-US" dirty="0"/>
              <a:t>I’ll explore the ratings of various venues in Mumbai. I decided to plot a bar chart with x-axis as the rating from 1 to 5 and the y-axis as the count of venues with that rating. I decided to plot the bar chart to see what average rating venues get in Mumbai.</a:t>
            </a:r>
          </a:p>
          <a:p>
            <a:endParaRPr lang="en-US" dirty="0"/>
          </a:p>
        </p:txBody>
      </p:sp>
      <p:sp>
        <p:nvSpPr>
          <p:cNvPr id="3" name="Title 2">
            <a:extLst>
              <a:ext uri="{FF2B5EF4-FFF2-40B4-BE49-F238E27FC236}">
                <a16:creationId xmlns:a16="http://schemas.microsoft.com/office/drawing/2014/main" id="{C646AEFC-8E44-415A-B712-0D25264EDE0C}"/>
              </a:ext>
            </a:extLst>
          </p:cNvPr>
          <p:cNvSpPr>
            <a:spLocks noGrp="1"/>
          </p:cNvSpPr>
          <p:nvPr>
            <p:ph type="title"/>
          </p:nvPr>
        </p:nvSpPr>
        <p:spPr/>
        <p:txBody>
          <a:bodyPr/>
          <a:lstStyle/>
          <a:p>
            <a:r>
              <a:rPr lang="en-US" dirty="0"/>
              <a:t>Exploratory Data analysis</a:t>
            </a:r>
          </a:p>
        </p:txBody>
      </p:sp>
      <p:pic>
        <p:nvPicPr>
          <p:cNvPr id="5" name="Picture 4">
            <a:extLst>
              <a:ext uri="{FF2B5EF4-FFF2-40B4-BE49-F238E27FC236}">
                <a16:creationId xmlns:a16="http://schemas.microsoft.com/office/drawing/2014/main" id="{1EBE82AB-938E-432E-90DF-B9E0CD07BAF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427979" y="1530455"/>
            <a:ext cx="6118561" cy="3866298"/>
          </a:xfrm>
          <a:prstGeom prst="rect">
            <a:avLst/>
          </a:prstGeom>
          <a:noFill/>
          <a:ln>
            <a:noFill/>
          </a:ln>
        </p:spPr>
      </p:pic>
    </p:spTree>
    <p:extLst>
      <p:ext uri="{BB962C8B-B14F-4D97-AF65-F5344CB8AC3E}">
        <p14:creationId xmlns:p14="http://schemas.microsoft.com/office/powerpoint/2010/main" val="42620993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669103-3EFD-4749-AFA8-8FE2B3776721}"/>
              </a:ext>
            </a:extLst>
          </p:cNvPr>
          <p:cNvSpPr>
            <a:spLocks noGrp="1"/>
          </p:cNvSpPr>
          <p:nvPr>
            <p:ph idx="1"/>
          </p:nvPr>
        </p:nvSpPr>
        <p:spPr>
          <a:xfrm>
            <a:off x="1097279" y="1714501"/>
            <a:ext cx="4317403" cy="4154592"/>
          </a:xfrm>
        </p:spPr>
        <p:txBody>
          <a:bodyPr>
            <a:normAutofit fontScale="92500" lnSpcReduction="20000"/>
          </a:bodyPr>
          <a:lstStyle/>
          <a:p>
            <a:r>
              <a:rPr lang="en-US" dirty="0"/>
              <a:t>Rating:</a:t>
            </a:r>
          </a:p>
          <a:p>
            <a:r>
              <a:rPr lang="en-US" dirty="0"/>
              <a:t>We plotted the venues on the map of Mumbai. The venues that were rated below 3 were marked by red and orange while the venues that were rated more than or equal to 3 were plot as green and dark green.</a:t>
            </a:r>
          </a:p>
          <a:p>
            <a:r>
              <a:rPr lang="en-US" dirty="0"/>
              <a:t>It appears that venues located near about </a:t>
            </a:r>
            <a:r>
              <a:rPr lang="en-US" dirty="0" err="1"/>
              <a:t>Jogeshwari</a:t>
            </a:r>
            <a:r>
              <a:rPr lang="en-US" dirty="0"/>
              <a:t>, </a:t>
            </a:r>
            <a:r>
              <a:rPr lang="en-US" dirty="0" err="1"/>
              <a:t>Oshiwara</a:t>
            </a:r>
            <a:r>
              <a:rPr lang="en-US" dirty="0"/>
              <a:t> and </a:t>
            </a:r>
            <a:r>
              <a:rPr lang="en-US" dirty="0" err="1"/>
              <a:t>Colaba</a:t>
            </a:r>
            <a:r>
              <a:rPr lang="en-US" dirty="0"/>
              <a:t> are rated the highest.</a:t>
            </a:r>
          </a:p>
          <a:p>
            <a:r>
              <a:rPr lang="en-US" dirty="0"/>
              <a:t>If someone wants to explore new venues, they should definitely check out </a:t>
            </a:r>
            <a:r>
              <a:rPr lang="en-US" dirty="0" err="1"/>
              <a:t>Jogeshwari</a:t>
            </a:r>
            <a:r>
              <a:rPr lang="en-US" dirty="0"/>
              <a:t>, </a:t>
            </a:r>
            <a:r>
              <a:rPr lang="en-US" dirty="0" err="1"/>
              <a:t>Oshiwara</a:t>
            </a:r>
            <a:r>
              <a:rPr lang="en-US" dirty="0"/>
              <a:t> and </a:t>
            </a:r>
            <a:r>
              <a:rPr lang="en-US" dirty="0" err="1"/>
              <a:t>Colaba</a:t>
            </a:r>
            <a:r>
              <a:rPr lang="en-US" dirty="0"/>
              <a:t>.</a:t>
            </a:r>
          </a:p>
          <a:p>
            <a:endParaRPr lang="en-US" dirty="0"/>
          </a:p>
        </p:txBody>
      </p:sp>
      <p:sp>
        <p:nvSpPr>
          <p:cNvPr id="3" name="Title 2">
            <a:extLst>
              <a:ext uri="{FF2B5EF4-FFF2-40B4-BE49-F238E27FC236}">
                <a16:creationId xmlns:a16="http://schemas.microsoft.com/office/drawing/2014/main" id="{C646AEFC-8E44-415A-B712-0D25264EDE0C}"/>
              </a:ext>
            </a:extLst>
          </p:cNvPr>
          <p:cNvSpPr>
            <a:spLocks noGrp="1"/>
          </p:cNvSpPr>
          <p:nvPr>
            <p:ph type="title"/>
          </p:nvPr>
        </p:nvSpPr>
        <p:spPr/>
        <p:txBody>
          <a:bodyPr/>
          <a:lstStyle/>
          <a:p>
            <a:r>
              <a:rPr lang="en-US" dirty="0"/>
              <a:t>Exploratory Data analysis</a:t>
            </a:r>
          </a:p>
        </p:txBody>
      </p:sp>
      <p:pic>
        <p:nvPicPr>
          <p:cNvPr id="5" name="Picture 4">
            <a:extLst>
              <a:ext uri="{FF2B5EF4-FFF2-40B4-BE49-F238E27FC236}">
                <a16:creationId xmlns:a16="http://schemas.microsoft.com/office/drawing/2014/main" id="{D8479E17-83B8-4E47-B065-6E9F49882294}"/>
              </a:ext>
            </a:extLst>
          </p:cNvPr>
          <p:cNvPicPr/>
          <p:nvPr/>
        </p:nvPicPr>
        <p:blipFill>
          <a:blip r:embed="rId2"/>
          <a:stretch>
            <a:fillRect/>
          </a:stretch>
        </p:blipFill>
        <p:spPr>
          <a:xfrm>
            <a:off x="5540188" y="1714501"/>
            <a:ext cx="5983569" cy="3789828"/>
          </a:xfrm>
          <a:prstGeom prst="rect">
            <a:avLst/>
          </a:prstGeom>
        </p:spPr>
      </p:pic>
    </p:spTree>
    <p:extLst>
      <p:ext uri="{BB962C8B-B14F-4D97-AF65-F5344CB8AC3E}">
        <p14:creationId xmlns:p14="http://schemas.microsoft.com/office/powerpoint/2010/main" val="2168751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669103-3EFD-4749-AFA8-8FE2B3776721}"/>
              </a:ext>
            </a:extLst>
          </p:cNvPr>
          <p:cNvSpPr>
            <a:spLocks noGrp="1"/>
          </p:cNvSpPr>
          <p:nvPr>
            <p:ph idx="1"/>
          </p:nvPr>
        </p:nvSpPr>
        <p:spPr>
          <a:xfrm>
            <a:off x="1097279" y="1714501"/>
            <a:ext cx="4160521" cy="4154592"/>
          </a:xfrm>
        </p:spPr>
        <p:txBody>
          <a:bodyPr>
            <a:normAutofit fontScale="92500" lnSpcReduction="10000"/>
          </a:bodyPr>
          <a:lstStyle/>
          <a:p>
            <a:r>
              <a:rPr lang="en-US" dirty="0"/>
              <a:t>Price:</a:t>
            </a:r>
          </a:p>
          <a:p>
            <a:r>
              <a:rPr lang="en-US" dirty="0"/>
              <a:t>Next, I explore the average prices of all venues for one person using a scatter plot along with the count of venues with that average price per person. The adjoining reveals that the majority venues have an average cost of Rs 150 to Rs 300 for one person. Even though the maximum venues lie in that range, the actual range of prices is very different. There are places with average price even as high as Rs 2000+ for one person. </a:t>
            </a:r>
          </a:p>
        </p:txBody>
      </p:sp>
      <p:sp>
        <p:nvSpPr>
          <p:cNvPr id="3" name="Title 2">
            <a:extLst>
              <a:ext uri="{FF2B5EF4-FFF2-40B4-BE49-F238E27FC236}">
                <a16:creationId xmlns:a16="http://schemas.microsoft.com/office/drawing/2014/main" id="{C646AEFC-8E44-415A-B712-0D25264EDE0C}"/>
              </a:ext>
            </a:extLst>
          </p:cNvPr>
          <p:cNvSpPr>
            <a:spLocks noGrp="1"/>
          </p:cNvSpPr>
          <p:nvPr>
            <p:ph type="title"/>
          </p:nvPr>
        </p:nvSpPr>
        <p:spPr/>
        <p:txBody>
          <a:bodyPr/>
          <a:lstStyle/>
          <a:p>
            <a:r>
              <a:rPr lang="en-US" dirty="0"/>
              <a:t>Exploratory Data analysis</a:t>
            </a:r>
          </a:p>
        </p:txBody>
      </p:sp>
      <p:pic>
        <p:nvPicPr>
          <p:cNvPr id="5" name="Picture 4">
            <a:extLst>
              <a:ext uri="{FF2B5EF4-FFF2-40B4-BE49-F238E27FC236}">
                <a16:creationId xmlns:a16="http://schemas.microsoft.com/office/drawing/2014/main" id="{648972C4-B2B3-411A-8B8D-9D0F732D84E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257800" y="1714501"/>
            <a:ext cx="6055658" cy="3970544"/>
          </a:xfrm>
          <a:prstGeom prst="rect">
            <a:avLst/>
          </a:prstGeom>
          <a:noFill/>
          <a:ln>
            <a:noFill/>
          </a:ln>
        </p:spPr>
      </p:pic>
    </p:spTree>
    <p:extLst>
      <p:ext uri="{BB962C8B-B14F-4D97-AF65-F5344CB8AC3E}">
        <p14:creationId xmlns:p14="http://schemas.microsoft.com/office/powerpoint/2010/main" val="938919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12EC99-E2ED-4BBC-9F1C-5BC78D9EA20E}"/>
              </a:ext>
            </a:extLst>
          </p:cNvPr>
          <p:cNvSpPr>
            <a:spLocks noGrp="1"/>
          </p:cNvSpPr>
          <p:nvPr>
            <p:ph idx="1"/>
          </p:nvPr>
        </p:nvSpPr>
        <p:spPr>
          <a:xfrm>
            <a:off x="1097280" y="1757083"/>
            <a:ext cx="4998720" cy="4112010"/>
          </a:xfrm>
        </p:spPr>
        <p:txBody>
          <a:bodyPr>
            <a:normAutofit fontScale="92500" lnSpcReduction="10000"/>
          </a:bodyPr>
          <a:lstStyle/>
          <a:p>
            <a:r>
              <a:rPr lang="en-US" dirty="0"/>
              <a:t>Price:</a:t>
            </a:r>
          </a:p>
          <a:p>
            <a:r>
              <a:rPr lang="en-US" dirty="0"/>
              <a:t>The adjoining figure includes all the venues where high-priced venues are marked by orange and red while the low-priced venues are marked with green and dark green.</a:t>
            </a:r>
          </a:p>
          <a:p>
            <a:r>
              <a:rPr lang="en-US" dirty="0"/>
              <a:t>From the plot, we observe that venues near </a:t>
            </a:r>
            <a:r>
              <a:rPr lang="en-US" dirty="0" err="1"/>
              <a:t>Dombivali</a:t>
            </a:r>
            <a:r>
              <a:rPr lang="en-US" dirty="0"/>
              <a:t> are primarily lower priced, venues near </a:t>
            </a:r>
            <a:r>
              <a:rPr lang="en-US" dirty="0" err="1"/>
              <a:t>Colaba</a:t>
            </a:r>
            <a:r>
              <a:rPr lang="en-US" dirty="0"/>
              <a:t> and </a:t>
            </a:r>
            <a:r>
              <a:rPr lang="en-US" dirty="0" err="1"/>
              <a:t>Chhatrapathi</a:t>
            </a:r>
            <a:r>
              <a:rPr lang="en-US" dirty="0"/>
              <a:t> Shivaji International Airport have steep prices. Bandra, Powai and </a:t>
            </a:r>
            <a:r>
              <a:rPr lang="en-US" dirty="0" err="1"/>
              <a:t>Jogeshwari</a:t>
            </a:r>
            <a:r>
              <a:rPr lang="en-US" dirty="0"/>
              <a:t> seem to have a mix of both high-priced and low-priced venues.</a:t>
            </a:r>
          </a:p>
          <a:p>
            <a:endParaRPr lang="en-US" dirty="0"/>
          </a:p>
        </p:txBody>
      </p:sp>
      <p:sp>
        <p:nvSpPr>
          <p:cNvPr id="3" name="Title 2">
            <a:extLst>
              <a:ext uri="{FF2B5EF4-FFF2-40B4-BE49-F238E27FC236}">
                <a16:creationId xmlns:a16="http://schemas.microsoft.com/office/drawing/2014/main" id="{7D82FF5A-13B2-4E10-90BE-DC5C278DEE0F}"/>
              </a:ext>
            </a:extLst>
          </p:cNvPr>
          <p:cNvSpPr>
            <a:spLocks noGrp="1"/>
          </p:cNvSpPr>
          <p:nvPr>
            <p:ph type="title"/>
          </p:nvPr>
        </p:nvSpPr>
        <p:spPr/>
        <p:txBody>
          <a:bodyPr/>
          <a:lstStyle/>
          <a:p>
            <a:r>
              <a:rPr lang="en-US" dirty="0"/>
              <a:t>Exploratory Data Analysis	 </a:t>
            </a:r>
          </a:p>
        </p:txBody>
      </p:sp>
      <p:pic>
        <p:nvPicPr>
          <p:cNvPr id="4" name="Picture 3">
            <a:extLst>
              <a:ext uri="{FF2B5EF4-FFF2-40B4-BE49-F238E27FC236}">
                <a16:creationId xmlns:a16="http://schemas.microsoft.com/office/drawing/2014/main" id="{02C6EF63-0B64-4B1E-8235-718C98445719}"/>
              </a:ext>
            </a:extLst>
          </p:cNvPr>
          <p:cNvPicPr/>
          <p:nvPr/>
        </p:nvPicPr>
        <p:blipFill>
          <a:blip r:embed="rId2"/>
          <a:stretch>
            <a:fillRect/>
          </a:stretch>
        </p:blipFill>
        <p:spPr>
          <a:xfrm>
            <a:off x="6126479" y="1757083"/>
            <a:ext cx="5437991" cy="4069976"/>
          </a:xfrm>
          <a:prstGeom prst="rect">
            <a:avLst/>
          </a:prstGeom>
        </p:spPr>
      </p:pic>
    </p:spTree>
    <p:extLst>
      <p:ext uri="{BB962C8B-B14F-4D97-AF65-F5344CB8AC3E}">
        <p14:creationId xmlns:p14="http://schemas.microsoft.com/office/powerpoint/2010/main" val="29601758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E0815-E62A-44DE-B8FC-8E800E335C45}"/>
              </a:ext>
            </a:extLst>
          </p:cNvPr>
          <p:cNvSpPr>
            <a:spLocks noGrp="1"/>
          </p:cNvSpPr>
          <p:nvPr>
            <p:ph idx="1"/>
          </p:nvPr>
        </p:nvSpPr>
        <p:spPr>
          <a:xfrm>
            <a:off x="1097280" y="1721225"/>
            <a:ext cx="4998720" cy="4147868"/>
          </a:xfrm>
        </p:spPr>
        <p:txBody>
          <a:bodyPr>
            <a:normAutofit fontScale="85000" lnSpcReduction="20000"/>
          </a:bodyPr>
          <a:lstStyle/>
          <a:p>
            <a:r>
              <a:rPr lang="en-US" dirty="0"/>
              <a:t>Clustering:</a:t>
            </a:r>
          </a:p>
          <a:p>
            <a:r>
              <a:rPr lang="en-US" dirty="0"/>
              <a:t>Finally, I clustered all the venues based on their price range, location and more to identify similar venues and the relationship amongst them. I used K-Means and decided to cluster the venues into two separate groups.</a:t>
            </a:r>
          </a:p>
          <a:p>
            <a:r>
              <a:rPr lang="en-US" dirty="0"/>
              <a:t>We see the two clusters:</a:t>
            </a:r>
          </a:p>
          <a:p>
            <a:pPr lvl="0"/>
            <a:r>
              <a:rPr lang="en-US" dirty="0"/>
              <a:t>The first cluster (green) is spread across the whole city and includes the majority venues. These venues have mean price range of 1.51 and rating spread around 3.61.</a:t>
            </a:r>
          </a:p>
          <a:p>
            <a:pPr lvl="0"/>
            <a:r>
              <a:rPr lang="en-US" dirty="0"/>
              <a:t>The second cluster (red) is very sparsely spread and has very limited venues. These venues have mean price range of 4.00 and rating spread around 4.10.</a:t>
            </a:r>
          </a:p>
          <a:p>
            <a:endParaRPr lang="en-US" dirty="0"/>
          </a:p>
        </p:txBody>
      </p:sp>
      <p:sp>
        <p:nvSpPr>
          <p:cNvPr id="3" name="Title 2">
            <a:extLst>
              <a:ext uri="{FF2B5EF4-FFF2-40B4-BE49-F238E27FC236}">
                <a16:creationId xmlns:a16="http://schemas.microsoft.com/office/drawing/2014/main" id="{6F8A353D-AD3A-4A2D-B36C-A7589AE38979}"/>
              </a:ext>
            </a:extLst>
          </p:cNvPr>
          <p:cNvSpPr>
            <a:spLocks noGrp="1"/>
          </p:cNvSpPr>
          <p:nvPr>
            <p:ph type="title"/>
          </p:nvPr>
        </p:nvSpPr>
        <p:spPr/>
        <p:txBody>
          <a:bodyPr/>
          <a:lstStyle/>
          <a:p>
            <a:r>
              <a:rPr lang="en-US" dirty="0"/>
              <a:t>Exploratory Data Analysis</a:t>
            </a:r>
          </a:p>
        </p:txBody>
      </p:sp>
      <p:pic>
        <p:nvPicPr>
          <p:cNvPr id="4" name="Picture 3">
            <a:extLst>
              <a:ext uri="{FF2B5EF4-FFF2-40B4-BE49-F238E27FC236}">
                <a16:creationId xmlns:a16="http://schemas.microsoft.com/office/drawing/2014/main" id="{70D993EB-B709-4104-8CC0-89ECB388D1F8}"/>
              </a:ext>
            </a:extLst>
          </p:cNvPr>
          <p:cNvPicPr/>
          <p:nvPr/>
        </p:nvPicPr>
        <p:blipFill>
          <a:blip r:embed="rId2"/>
          <a:stretch>
            <a:fillRect/>
          </a:stretch>
        </p:blipFill>
        <p:spPr>
          <a:xfrm>
            <a:off x="6275294" y="1990167"/>
            <a:ext cx="5289178" cy="3599247"/>
          </a:xfrm>
          <a:prstGeom prst="rect">
            <a:avLst/>
          </a:prstGeom>
        </p:spPr>
      </p:pic>
    </p:spTree>
    <p:extLst>
      <p:ext uri="{BB962C8B-B14F-4D97-AF65-F5344CB8AC3E}">
        <p14:creationId xmlns:p14="http://schemas.microsoft.com/office/powerpoint/2010/main" val="3656827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C654BD-1BEE-414D-B84C-B4B8B325B5C0}"/>
              </a:ext>
            </a:extLst>
          </p:cNvPr>
          <p:cNvSpPr>
            <a:spLocks noGrp="1"/>
          </p:cNvSpPr>
          <p:nvPr>
            <p:ph idx="1"/>
          </p:nvPr>
        </p:nvSpPr>
        <p:spPr>
          <a:xfrm>
            <a:off x="1097280" y="1756063"/>
            <a:ext cx="10058400" cy="4113029"/>
          </a:xfrm>
        </p:spPr>
        <p:txBody>
          <a:bodyPr>
            <a:normAutofit fontScale="55000" lnSpcReduction="20000"/>
          </a:bodyPr>
          <a:lstStyle/>
          <a:p>
            <a:r>
              <a:rPr lang="en-US" dirty="0"/>
              <a:t>After collecting data from the Foursquare and Zomato APIs, we got a list of 185 different venues. However, not all venues from the two APIs were identical. Hence, we had to inspect their latitude and longitude values as well as names to combine them and remove all the outliers.</a:t>
            </a:r>
          </a:p>
          <a:p>
            <a:r>
              <a:rPr lang="en-US" dirty="0"/>
              <a:t>We identified that from the total set of venues, majority of them were Cafes and Hotels. A visitor who is interested in these would surely have a good time in Mumbai.</a:t>
            </a:r>
          </a:p>
          <a:p>
            <a:r>
              <a:rPr lang="en-US" dirty="0"/>
              <a:t>While the complete range of ratings range from 1 to 5, the majority venues have ratings close to 4. This means that most restaurants provide good quality food which is liked by the people of the city, thus indicating the high rating. When we plot these venues on the map, we discover that there are clusters of venues around Bandra, </a:t>
            </a:r>
            <a:r>
              <a:rPr lang="en-US" dirty="0" err="1"/>
              <a:t>Jogeshwari</a:t>
            </a:r>
            <a:r>
              <a:rPr lang="en-US" dirty="0"/>
              <a:t>, </a:t>
            </a:r>
            <a:r>
              <a:rPr lang="en-US" dirty="0" err="1"/>
              <a:t>Oshiwara</a:t>
            </a:r>
            <a:r>
              <a:rPr lang="en-US" dirty="0"/>
              <a:t> and </a:t>
            </a:r>
            <a:r>
              <a:rPr lang="en-US" dirty="0" err="1"/>
              <a:t>Colaba</a:t>
            </a:r>
            <a:r>
              <a:rPr lang="en-US" dirty="0"/>
              <a:t>. These clusters also have very high ratings (more than 3).</a:t>
            </a:r>
          </a:p>
          <a:p>
            <a:r>
              <a:rPr lang="en-US" dirty="0"/>
              <a:t>When we take a look at the price values of each venue, we explore that many venues have prices which are in the range of Rs 150 to Rs 300 for one person. However, the variation in prices is very large, given the complete range starts from Rs 100 and goes until Rs 2100. On the venues based on their price range on the map, we discovered that venues located near the suburban regions such as </a:t>
            </a:r>
            <a:r>
              <a:rPr lang="en-US" dirty="0" err="1"/>
              <a:t>Oshiwara</a:t>
            </a:r>
            <a:r>
              <a:rPr lang="en-US" dirty="0"/>
              <a:t>, Goregaon, Bandra and </a:t>
            </a:r>
            <a:r>
              <a:rPr lang="en-US" dirty="0" err="1"/>
              <a:t>Panvel</a:t>
            </a:r>
            <a:r>
              <a:rPr lang="en-US" dirty="0"/>
              <a:t> are relatively priced lower than venues in </a:t>
            </a:r>
            <a:r>
              <a:rPr lang="en-US" dirty="0" err="1"/>
              <a:t>Colaba</a:t>
            </a:r>
            <a:r>
              <a:rPr lang="en-US" dirty="0"/>
              <a:t>, Bandra-Kurla Complex and regions near the International Airport.</a:t>
            </a:r>
          </a:p>
          <a:p>
            <a:r>
              <a:rPr lang="en-US" dirty="0"/>
              <a:t>Finally, through clusters we identified that there are many venues which are relatively lower priced but have an average rating of 3.61. On the other hand, there are a few venues which are high priced and have average rating of 4.10.</a:t>
            </a:r>
          </a:p>
          <a:p>
            <a:pPr lvl="1"/>
            <a:r>
              <a:rPr lang="en-US" dirty="0"/>
              <a:t>If you're looking for cheap places with relatively high rating, you should check </a:t>
            </a:r>
            <a:r>
              <a:rPr lang="en-US" dirty="0" err="1"/>
              <a:t>Oshiwara</a:t>
            </a:r>
            <a:r>
              <a:rPr lang="en-US" dirty="0"/>
              <a:t> and </a:t>
            </a:r>
            <a:r>
              <a:rPr lang="en-US" dirty="0" err="1"/>
              <a:t>Jogeshwari</a:t>
            </a:r>
            <a:r>
              <a:rPr lang="en-US" dirty="0"/>
              <a:t>.</a:t>
            </a:r>
          </a:p>
          <a:p>
            <a:pPr lvl="1"/>
            <a:r>
              <a:rPr lang="en-US" dirty="0"/>
              <a:t>If you're looking for the best places, with the highest rating but might also carry a high price tag, you should visit </a:t>
            </a:r>
            <a:r>
              <a:rPr lang="en-US" dirty="0" err="1"/>
              <a:t>Colaba</a:t>
            </a:r>
            <a:r>
              <a:rPr lang="en-US" dirty="0"/>
              <a:t> and Bandra-Kurla Complex.</a:t>
            </a:r>
          </a:p>
          <a:p>
            <a:pPr lvl="1"/>
            <a:r>
              <a:rPr lang="en-US" dirty="0"/>
              <a:t>If you're looking to explore the city and have no specific criteria to decide upon the places you want to visit, you should try Bandra-West and Powai.</a:t>
            </a:r>
          </a:p>
          <a:p>
            <a:r>
              <a:rPr lang="en-US" dirty="0"/>
              <a:t>A company can use this information to build up an online website/mobile application, to provide users with up to date information about various venues in the city based on the search criteria (name, rating and price).</a:t>
            </a:r>
          </a:p>
        </p:txBody>
      </p:sp>
      <p:sp>
        <p:nvSpPr>
          <p:cNvPr id="3" name="Title 2">
            <a:extLst>
              <a:ext uri="{FF2B5EF4-FFF2-40B4-BE49-F238E27FC236}">
                <a16:creationId xmlns:a16="http://schemas.microsoft.com/office/drawing/2014/main" id="{E347256B-1D20-4A79-A185-0727AFB02742}"/>
              </a:ext>
            </a:extLst>
          </p:cNvPr>
          <p:cNvSpPr>
            <a:spLocks noGrp="1"/>
          </p:cNvSpPr>
          <p:nvPr>
            <p:ph type="title"/>
          </p:nvPr>
        </p:nvSpPr>
        <p:spPr/>
        <p:txBody>
          <a:bodyPr/>
          <a:lstStyle/>
          <a:p>
            <a:r>
              <a:rPr lang="en-US"/>
              <a:t>Results</a:t>
            </a:r>
            <a:endParaRPr lang="en-US" dirty="0"/>
          </a:p>
        </p:txBody>
      </p:sp>
    </p:spTree>
    <p:extLst>
      <p:ext uri="{BB962C8B-B14F-4D97-AF65-F5344CB8AC3E}">
        <p14:creationId xmlns:p14="http://schemas.microsoft.com/office/powerpoint/2010/main" val="14510685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D0B223-41A5-4C68-9494-84D88E01DB10}"/>
              </a:ext>
            </a:extLst>
          </p:cNvPr>
          <p:cNvSpPr>
            <a:spLocks noGrp="1"/>
          </p:cNvSpPr>
          <p:nvPr>
            <p:ph idx="1"/>
          </p:nvPr>
        </p:nvSpPr>
        <p:spPr>
          <a:xfrm>
            <a:off x="1097280" y="1839191"/>
            <a:ext cx="10058400" cy="4029901"/>
          </a:xfrm>
        </p:spPr>
        <p:txBody>
          <a:bodyPr/>
          <a:lstStyle/>
          <a:p>
            <a:r>
              <a:rPr lang="en-US" dirty="0"/>
              <a:t>The purpose of this project was to explore the places that a person travelling to Mumbai could visit.</a:t>
            </a:r>
          </a:p>
          <a:p>
            <a:r>
              <a:rPr lang="en-US" dirty="0"/>
              <a:t>The venues have been identified using Foursquare and Zomato API and have been plotted on the map.</a:t>
            </a:r>
          </a:p>
          <a:p>
            <a:r>
              <a:rPr lang="en-US" dirty="0"/>
              <a:t>The map reveals the following as the major areas a person can visit: Bandra, </a:t>
            </a:r>
            <a:r>
              <a:rPr lang="en-US" dirty="0" err="1"/>
              <a:t>Oshiwara</a:t>
            </a:r>
            <a:r>
              <a:rPr lang="en-US" dirty="0"/>
              <a:t>, </a:t>
            </a:r>
            <a:r>
              <a:rPr lang="en-US" dirty="0" err="1"/>
              <a:t>Jogeshwari</a:t>
            </a:r>
            <a:r>
              <a:rPr lang="en-US" dirty="0"/>
              <a:t>, </a:t>
            </a:r>
            <a:r>
              <a:rPr lang="en-US" dirty="0" err="1"/>
              <a:t>Colaba</a:t>
            </a:r>
            <a:r>
              <a:rPr lang="en-US" dirty="0"/>
              <a:t>, Bandra-Kurla Complex and Powai.</a:t>
            </a:r>
          </a:p>
          <a:p>
            <a:r>
              <a:rPr lang="en-US" dirty="0"/>
              <a:t>Based on the visitor's venue rating and price requirements, they can choose amongst the above-mentioned places.</a:t>
            </a:r>
          </a:p>
        </p:txBody>
      </p:sp>
      <p:sp>
        <p:nvSpPr>
          <p:cNvPr id="3" name="Title 2">
            <a:extLst>
              <a:ext uri="{FF2B5EF4-FFF2-40B4-BE49-F238E27FC236}">
                <a16:creationId xmlns:a16="http://schemas.microsoft.com/office/drawing/2014/main" id="{1D9ED15C-509A-46A0-8ABE-81B1CFD6CC84}"/>
              </a:ext>
            </a:extLst>
          </p:cNvPr>
          <p:cNvSpPr>
            <a:spLocks noGrp="1"/>
          </p:cNvSpPr>
          <p:nvPr>
            <p:ph type="title"/>
          </p:nvPr>
        </p:nvSpPr>
        <p:spPr/>
        <p:txBody>
          <a:bodyPr/>
          <a:lstStyle/>
          <a:p>
            <a:r>
              <a:rPr lang="en-US" dirty="0"/>
              <a:t>CONCLUSION</a:t>
            </a:r>
          </a:p>
        </p:txBody>
      </p:sp>
    </p:spTree>
    <p:extLst>
      <p:ext uri="{BB962C8B-B14F-4D97-AF65-F5344CB8AC3E}">
        <p14:creationId xmlns:p14="http://schemas.microsoft.com/office/powerpoint/2010/main" val="3633191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5BA9AC8-EA60-644D-9DDA-B76203EA1E87}"/>
              </a:ext>
            </a:extLst>
          </p:cNvPr>
          <p:cNvSpPr>
            <a:spLocks noGrp="1"/>
          </p:cNvSpPr>
          <p:nvPr>
            <p:ph type="title"/>
          </p:nvPr>
        </p:nvSpPr>
        <p:spPr/>
        <p:txBody>
          <a:bodyPr/>
          <a:lstStyle/>
          <a:p>
            <a:r>
              <a:rPr lang="en-US" dirty="0">
                <a:solidFill>
                  <a:schemeClr val="tx1"/>
                </a:solidFill>
              </a:rPr>
              <a:t>Index</a:t>
            </a:r>
          </a:p>
        </p:txBody>
      </p:sp>
      <p:sp>
        <p:nvSpPr>
          <p:cNvPr id="17" name="Content Placeholder 16">
            <a:extLst>
              <a:ext uri="{FF2B5EF4-FFF2-40B4-BE49-F238E27FC236}">
                <a16:creationId xmlns:a16="http://schemas.microsoft.com/office/drawing/2014/main" id="{8E7591AD-81F4-2E45-AE36-F4DA40C19031}"/>
              </a:ext>
            </a:extLst>
          </p:cNvPr>
          <p:cNvSpPr>
            <a:spLocks noGrp="1"/>
          </p:cNvSpPr>
          <p:nvPr>
            <p:ph sz="half" idx="2"/>
          </p:nvPr>
        </p:nvSpPr>
        <p:spPr/>
        <p:txBody>
          <a:bodyPr/>
          <a:lstStyle/>
          <a:p>
            <a:r>
              <a:rPr lang="en-US" dirty="0"/>
              <a:t>Introduction</a:t>
            </a:r>
          </a:p>
          <a:p>
            <a:r>
              <a:rPr lang="en-US" dirty="0"/>
              <a:t>Data</a:t>
            </a:r>
          </a:p>
          <a:p>
            <a:r>
              <a:rPr lang="en-US" dirty="0"/>
              <a:t>Methodology</a:t>
            </a:r>
          </a:p>
          <a:p>
            <a:r>
              <a:rPr lang="en-US"/>
              <a:t>Exploratory </a:t>
            </a:r>
            <a:r>
              <a:rPr lang="en-US" dirty="0"/>
              <a:t>Data Analysis</a:t>
            </a:r>
          </a:p>
          <a:p>
            <a:r>
              <a:rPr lang="en-US" dirty="0"/>
              <a:t>Results and Discussion</a:t>
            </a:r>
          </a:p>
          <a:p>
            <a:r>
              <a:rPr lang="en-US" dirty="0"/>
              <a:t>Conclusion</a:t>
            </a:r>
          </a:p>
        </p:txBody>
      </p:sp>
    </p:spTree>
    <p:extLst>
      <p:ext uri="{BB962C8B-B14F-4D97-AF65-F5344CB8AC3E}">
        <p14:creationId xmlns:p14="http://schemas.microsoft.com/office/powerpoint/2010/main" val="2276898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0928A60-0482-45E1-909B-1BD3C61E65BA}"/>
              </a:ext>
            </a:extLst>
          </p:cNvPr>
          <p:cNvSpPr>
            <a:spLocks noGrp="1"/>
          </p:cNvSpPr>
          <p:nvPr>
            <p:ph idx="1"/>
          </p:nvPr>
        </p:nvSpPr>
        <p:spPr>
          <a:xfrm>
            <a:off x="1097280" y="1693333"/>
            <a:ext cx="10058400" cy="4175759"/>
          </a:xfrm>
        </p:spPr>
        <p:txBody>
          <a:bodyPr>
            <a:normAutofit fontScale="85000" lnSpcReduction="20000"/>
          </a:bodyPr>
          <a:lstStyle/>
          <a:p>
            <a:pPr>
              <a:buFont typeface="Arial" panose="020B0604020202020204" pitchFamily="34" charset="0"/>
              <a:buChar char="•"/>
            </a:pPr>
            <a:r>
              <a:rPr lang="en-US" dirty="0"/>
              <a:t>Whenever a person searches for a venue in a new city, they’re highly interested in the best places that the city has to offer. </a:t>
            </a:r>
          </a:p>
          <a:p>
            <a:pPr>
              <a:buFont typeface="Arial" panose="020B0604020202020204" pitchFamily="34" charset="0"/>
              <a:buChar char="•"/>
            </a:pPr>
            <a:r>
              <a:rPr lang="en-US" dirty="0"/>
              <a:t>The person might want to know how good a given restaurant is or the price range it falls under. This would help decide which venue to choose amongst the many venues in the city.</a:t>
            </a:r>
          </a:p>
          <a:p>
            <a:pPr>
              <a:buFont typeface="Arial" panose="020B0604020202020204" pitchFamily="34" charset="0"/>
              <a:buChar char="•"/>
            </a:pPr>
            <a:r>
              <a:rPr lang="en-US" dirty="0"/>
              <a:t>Combining the location of the venues in the city with their price and rating information would surely help visitors in a city make better informed decisions about the places they should visit.</a:t>
            </a:r>
          </a:p>
          <a:p>
            <a:pPr>
              <a:buFont typeface="Arial" panose="020B0604020202020204" pitchFamily="34" charset="0"/>
              <a:buChar char="•"/>
            </a:pPr>
            <a:r>
              <a:rPr lang="en-US" dirty="0"/>
              <a:t>This project explores various venues in Mumbai and attributes the data based on user ratings and average price.</a:t>
            </a:r>
          </a:p>
          <a:p>
            <a:pPr>
              <a:buFont typeface="Arial" panose="020B0604020202020204" pitchFamily="34" charset="0"/>
              <a:buChar char="•"/>
            </a:pPr>
            <a:r>
              <a:rPr lang="en-US" dirty="0"/>
              <a:t>To explore this information, this project involves the juxtaposition of both the Foursquare API and the Zomato API to fetch complete information of various venues.</a:t>
            </a:r>
          </a:p>
          <a:p>
            <a:pPr>
              <a:buFont typeface="Arial" panose="020B0604020202020204" pitchFamily="34" charset="0"/>
              <a:buChar char="•"/>
            </a:pPr>
            <a:r>
              <a:rPr lang="en-US" dirty="0"/>
              <a:t>Further, a map of the venues with specific color attributes will be plotted to highlight their position, and information about these venues.</a:t>
            </a:r>
          </a:p>
          <a:p>
            <a:pPr>
              <a:buFont typeface="Arial" panose="020B0604020202020204" pitchFamily="34" charset="0"/>
              <a:buChar char="•"/>
            </a:pPr>
            <a:r>
              <a:rPr lang="en-US" dirty="0"/>
              <a:t>This enables any visitor to take a quick glance and decide what place to visit.</a:t>
            </a:r>
          </a:p>
        </p:txBody>
      </p:sp>
      <p:sp>
        <p:nvSpPr>
          <p:cNvPr id="3" name="Title 2">
            <a:extLst>
              <a:ext uri="{FF2B5EF4-FFF2-40B4-BE49-F238E27FC236}">
                <a16:creationId xmlns:a16="http://schemas.microsoft.com/office/drawing/2014/main" id="{34998A15-BC72-4314-B624-9318C84C5945}"/>
              </a:ext>
            </a:extLst>
          </p:cNvPr>
          <p:cNvSpPr>
            <a:spLocks noGrp="1"/>
          </p:cNvSpPr>
          <p:nvPr>
            <p:ph type="title"/>
          </p:nvPr>
        </p:nvSpPr>
        <p:spPr/>
        <p:txBody>
          <a:bodyPr/>
          <a:lstStyle/>
          <a:p>
            <a:r>
              <a:rPr lang="en-US" dirty="0"/>
              <a:t>Introduction - Background</a:t>
            </a:r>
          </a:p>
        </p:txBody>
      </p:sp>
    </p:spTree>
    <p:extLst>
      <p:ext uri="{BB962C8B-B14F-4D97-AF65-F5344CB8AC3E}">
        <p14:creationId xmlns:p14="http://schemas.microsoft.com/office/powerpoint/2010/main" val="2312687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0928A60-0482-45E1-909B-1BD3C61E65BA}"/>
              </a:ext>
            </a:extLst>
          </p:cNvPr>
          <p:cNvSpPr>
            <a:spLocks noGrp="1"/>
          </p:cNvSpPr>
          <p:nvPr>
            <p:ph idx="1"/>
          </p:nvPr>
        </p:nvSpPr>
        <p:spPr>
          <a:xfrm>
            <a:off x="1097280" y="1693333"/>
            <a:ext cx="10058400" cy="4175759"/>
          </a:xfrm>
        </p:spPr>
        <p:txBody>
          <a:bodyPr>
            <a:normAutofit/>
          </a:bodyPr>
          <a:lstStyle/>
          <a:p>
            <a:pPr>
              <a:buFont typeface="Arial" panose="020B0604020202020204" pitchFamily="34" charset="0"/>
              <a:buChar char="•"/>
            </a:pPr>
            <a:r>
              <a:rPr lang="en-US" dirty="0"/>
              <a:t>The target audience for such a project is twofold. </a:t>
            </a:r>
          </a:p>
          <a:p>
            <a:pPr>
              <a:buFont typeface="Arial" panose="020B0604020202020204" pitchFamily="34" charset="0"/>
              <a:buChar char="•"/>
            </a:pPr>
            <a:r>
              <a:rPr lang="en-US" dirty="0"/>
              <a:t>Firstly, any person who is visiting Mumbai, India can use the plots and maps from this project to quickly select places that suit their budget and rating preferences.</a:t>
            </a:r>
          </a:p>
          <a:p>
            <a:pPr>
              <a:buFont typeface="Arial" panose="020B0604020202020204" pitchFamily="34" charset="0"/>
              <a:buChar char="•"/>
            </a:pPr>
            <a:r>
              <a:rPr lang="en-US" dirty="0"/>
              <a:t>Secondly, a company can use this information to create a website or a mobile application, which is updated on a regular basis, to allow individuals to the city or even expand same functionality to other places.</a:t>
            </a:r>
          </a:p>
          <a:p>
            <a:pPr>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34998A15-BC72-4314-B624-9318C84C5945}"/>
              </a:ext>
            </a:extLst>
          </p:cNvPr>
          <p:cNvSpPr>
            <a:spLocks noGrp="1"/>
          </p:cNvSpPr>
          <p:nvPr>
            <p:ph type="title"/>
          </p:nvPr>
        </p:nvSpPr>
        <p:spPr/>
        <p:txBody>
          <a:bodyPr/>
          <a:lstStyle/>
          <a:p>
            <a:r>
              <a:rPr lang="en-US" dirty="0"/>
              <a:t>Introduction – Targeted Audience</a:t>
            </a:r>
          </a:p>
        </p:txBody>
      </p:sp>
    </p:spTree>
    <p:extLst>
      <p:ext uri="{BB962C8B-B14F-4D97-AF65-F5344CB8AC3E}">
        <p14:creationId xmlns:p14="http://schemas.microsoft.com/office/powerpoint/2010/main" val="4159081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0928A60-0482-45E1-909B-1BD3C61E65BA}"/>
              </a:ext>
            </a:extLst>
          </p:cNvPr>
          <p:cNvSpPr>
            <a:spLocks noGrp="1"/>
          </p:cNvSpPr>
          <p:nvPr>
            <p:ph idx="1"/>
          </p:nvPr>
        </p:nvSpPr>
        <p:spPr>
          <a:xfrm>
            <a:off x="1097280" y="1693333"/>
            <a:ext cx="10058400" cy="4175759"/>
          </a:xfrm>
        </p:spPr>
        <p:txBody>
          <a:bodyPr>
            <a:normAutofit/>
          </a:bodyPr>
          <a:lstStyle/>
          <a:p>
            <a:pPr>
              <a:buFont typeface="Arial" panose="020B0604020202020204" pitchFamily="34" charset="0"/>
              <a:buChar char="•"/>
            </a:pPr>
            <a:r>
              <a:rPr lang="en-US" dirty="0"/>
              <a:t>The target audience for such a project is twofold. </a:t>
            </a:r>
          </a:p>
          <a:p>
            <a:pPr>
              <a:buFont typeface="Arial" panose="020B0604020202020204" pitchFamily="34" charset="0"/>
              <a:buChar char="•"/>
            </a:pPr>
            <a:r>
              <a:rPr lang="en-US" dirty="0"/>
              <a:t>Firstly, any person who is visiting Mumbai, India can use the plots and maps from this project to quickly select places that suit their budget and rating preferences.</a:t>
            </a:r>
          </a:p>
          <a:p>
            <a:pPr>
              <a:buFont typeface="Arial" panose="020B0604020202020204" pitchFamily="34" charset="0"/>
              <a:buChar char="•"/>
            </a:pPr>
            <a:r>
              <a:rPr lang="en-US" dirty="0"/>
              <a:t>Secondly, a company can use this information to create a website or a mobile application, which is updated on a regular basis, to allow individuals to the city or even expand same functionality to other places.</a:t>
            </a:r>
          </a:p>
          <a:p>
            <a:pPr>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34998A15-BC72-4314-B624-9318C84C5945}"/>
              </a:ext>
            </a:extLst>
          </p:cNvPr>
          <p:cNvSpPr>
            <a:spLocks noGrp="1"/>
          </p:cNvSpPr>
          <p:nvPr>
            <p:ph type="title"/>
          </p:nvPr>
        </p:nvSpPr>
        <p:spPr/>
        <p:txBody>
          <a:bodyPr/>
          <a:lstStyle/>
          <a:p>
            <a:r>
              <a:rPr lang="en-US" dirty="0"/>
              <a:t>Introduction – Targeted Audience</a:t>
            </a:r>
          </a:p>
        </p:txBody>
      </p:sp>
    </p:spTree>
    <p:extLst>
      <p:ext uri="{BB962C8B-B14F-4D97-AF65-F5344CB8AC3E}">
        <p14:creationId xmlns:p14="http://schemas.microsoft.com/office/powerpoint/2010/main" val="60004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3000B4-24BD-4666-97D6-BC4BB048C00A}"/>
              </a:ext>
            </a:extLst>
          </p:cNvPr>
          <p:cNvSpPr>
            <a:spLocks noGrp="1"/>
          </p:cNvSpPr>
          <p:nvPr>
            <p:ph idx="1"/>
          </p:nvPr>
        </p:nvSpPr>
        <p:spPr>
          <a:xfrm>
            <a:off x="1097280" y="1530455"/>
            <a:ext cx="10058400" cy="4338638"/>
          </a:xfrm>
        </p:spPr>
        <p:txBody>
          <a:bodyPr>
            <a:normAutofit/>
          </a:bodyPr>
          <a:lstStyle/>
          <a:p>
            <a:r>
              <a:rPr lang="en-US" dirty="0"/>
              <a:t>To get location and other information about various venues in Mumbai, I used two APIs and decided to combine the data from both of them together. </a:t>
            </a:r>
          </a:p>
          <a:p>
            <a:r>
              <a:rPr lang="en-US" dirty="0"/>
              <a:t>Using the </a:t>
            </a:r>
            <a:r>
              <a:rPr lang="en-US" dirty="0" err="1"/>
              <a:t>Foursquare’s</a:t>
            </a:r>
            <a:r>
              <a:rPr lang="en-US" dirty="0"/>
              <a:t> explore API, I fetched venue details up to a range of 44 kilometers from the center of Mumbai and collected their names, categories and locations (latitude and longitude). </a:t>
            </a:r>
          </a:p>
          <a:p>
            <a:r>
              <a:rPr lang="en-US" dirty="0"/>
              <a:t>Using the name, latitude and longitude values, I used the Zomato search API to fetch venues from its database.</a:t>
            </a:r>
          </a:p>
          <a:p>
            <a:r>
              <a:rPr lang="en-US" dirty="0"/>
              <a:t>Due to certain redundancies in the combined data, the data had to be cleaned and certain records had to be removed.</a:t>
            </a:r>
          </a:p>
        </p:txBody>
      </p:sp>
      <p:sp>
        <p:nvSpPr>
          <p:cNvPr id="3" name="Title 2">
            <a:extLst>
              <a:ext uri="{FF2B5EF4-FFF2-40B4-BE49-F238E27FC236}">
                <a16:creationId xmlns:a16="http://schemas.microsoft.com/office/drawing/2014/main" id="{9E743556-C70C-40EC-9B40-85DA25A4C47A}"/>
              </a:ext>
            </a:extLst>
          </p:cNvPr>
          <p:cNvSpPr>
            <a:spLocks noGrp="1"/>
          </p:cNvSpPr>
          <p:nvPr>
            <p:ph type="title"/>
          </p:nvPr>
        </p:nvSpPr>
        <p:spPr/>
        <p:txBody>
          <a:bodyPr/>
          <a:lstStyle/>
          <a:p>
            <a:r>
              <a:rPr lang="en-US" dirty="0"/>
              <a:t>Data Sources</a:t>
            </a:r>
          </a:p>
        </p:txBody>
      </p:sp>
    </p:spTree>
    <p:extLst>
      <p:ext uri="{BB962C8B-B14F-4D97-AF65-F5344CB8AC3E}">
        <p14:creationId xmlns:p14="http://schemas.microsoft.com/office/powerpoint/2010/main" val="4566439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D5257-E833-435A-83FC-24B59149B20D}"/>
              </a:ext>
            </a:extLst>
          </p:cNvPr>
          <p:cNvSpPr>
            <a:spLocks noGrp="1"/>
          </p:cNvSpPr>
          <p:nvPr>
            <p:ph type="title"/>
          </p:nvPr>
        </p:nvSpPr>
        <p:spPr/>
        <p:txBody>
          <a:bodyPr>
            <a:normAutofit fontScale="90000"/>
          </a:bodyPr>
          <a:lstStyle/>
          <a:p>
            <a:r>
              <a:rPr lang="en-US" i="1" dirty="0"/>
              <a:t>Venues retrieved from Foursquare API</a:t>
            </a:r>
            <a:br>
              <a:rPr lang="en-US" dirty="0"/>
            </a:br>
            <a:endParaRPr lang="en-US" dirty="0"/>
          </a:p>
        </p:txBody>
      </p:sp>
      <p:pic>
        <p:nvPicPr>
          <p:cNvPr id="4" name="Content Placeholder 3">
            <a:extLst>
              <a:ext uri="{FF2B5EF4-FFF2-40B4-BE49-F238E27FC236}">
                <a16:creationId xmlns:a16="http://schemas.microsoft.com/office/drawing/2014/main" id="{FD4C86B9-F02B-4593-9FD3-C352DF7E2657}"/>
              </a:ext>
            </a:extLst>
          </p:cNvPr>
          <p:cNvPicPr>
            <a:picLocks noGrp="1"/>
          </p:cNvPicPr>
          <p:nvPr>
            <p:ph sz="half" idx="2"/>
          </p:nvPr>
        </p:nvPicPr>
        <p:blipFill>
          <a:blip r:embed="rId2"/>
          <a:stretch>
            <a:fillRect/>
          </a:stretch>
        </p:blipFill>
        <p:spPr>
          <a:xfrm>
            <a:off x="5575300" y="1594579"/>
            <a:ext cx="5981700" cy="3620359"/>
          </a:xfrm>
          <a:prstGeom prst="rect">
            <a:avLst/>
          </a:prstGeom>
        </p:spPr>
      </p:pic>
    </p:spTree>
    <p:extLst>
      <p:ext uri="{BB962C8B-B14F-4D97-AF65-F5344CB8AC3E}">
        <p14:creationId xmlns:p14="http://schemas.microsoft.com/office/powerpoint/2010/main" val="3170164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D5257-E833-435A-83FC-24B59149B20D}"/>
              </a:ext>
            </a:extLst>
          </p:cNvPr>
          <p:cNvSpPr>
            <a:spLocks noGrp="1"/>
          </p:cNvSpPr>
          <p:nvPr>
            <p:ph type="title"/>
          </p:nvPr>
        </p:nvSpPr>
        <p:spPr/>
        <p:txBody>
          <a:bodyPr>
            <a:normAutofit fontScale="90000"/>
          </a:bodyPr>
          <a:lstStyle/>
          <a:p>
            <a:r>
              <a:rPr lang="en-US" i="1" dirty="0"/>
              <a:t>Venues retrieved from Zomato API</a:t>
            </a:r>
            <a:br>
              <a:rPr lang="en-US" dirty="0"/>
            </a:br>
            <a:endParaRPr lang="en-US" dirty="0"/>
          </a:p>
        </p:txBody>
      </p:sp>
      <p:pic>
        <p:nvPicPr>
          <p:cNvPr id="5" name="Content Placeholder 4">
            <a:extLst>
              <a:ext uri="{FF2B5EF4-FFF2-40B4-BE49-F238E27FC236}">
                <a16:creationId xmlns:a16="http://schemas.microsoft.com/office/drawing/2014/main" id="{3625E1A8-C664-4F6F-9763-CC7ECA0601E3}"/>
              </a:ext>
            </a:extLst>
          </p:cNvPr>
          <p:cNvPicPr>
            <a:picLocks noGrp="1"/>
          </p:cNvPicPr>
          <p:nvPr>
            <p:ph sz="half" idx="2"/>
          </p:nvPr>
        </p:nvPicPr>
        <p:blipFill rotWithShape="1">
          <a:blip r:embed="rId2"/>
          <a:srcRect r="1685"/>
          <a:stretch/>
        </p:blipFill>
        <p:spPr bwMode="auto">
          <a:xfrm>
            <a:off x="5575300" y="1569642"/>
            <a:ext cx="5981700" cy="371871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74229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94AE665-03FA-471E-A2F1-9CEF4021BA78}"/>
              </a:ext>
            </a:extLst>
          </p:cNvPr>
          <p:cNvSpPr>
            <a:spLocks noGrp="1"/>
          </p:cNvSpPr>
          <p:nvPr>
            <p:ph idx="1"/>
          </p:nvPr>
        </p:nvSpPr>
        <p:spPr>
          <a:xfrm>
            <a:off x="1097280" y="1530455"/>
            <a:ext cx="10058400" cy="4384674"/>
          </a:xfrm>
        </p:spPr>
        <p:txBody>
          <a:bodyPr>
            <a:normAutofit fontScale="92500" lnSpcReduction="10000"/>
          </a:bodyPr>
          <a:lstStyle/>
          <a:p>
            <a:r>
              <a:rPr lang="en-US" dirty="0"/>
              <a:t>To combine the two datasets, I had to check that the latitude and longitude values of each corresponding venue match. After careful analysis, I decided to drop all corresponding venues from the two datasets that had their latitude and longitude values different by more than 0.0004 from one another. This removed many outliers from the two datasets. Once this was done, I observed that there were still some venues which were not correctly aligned. </a:t>
            </a:r>
          </a:p>
          <a:p>
            <a:r>
              <a:rPr lang="en-US" dirty="0"/>
              <a:t>They can be </a:t>
            </a:r>
            <a:r>
              <a:rPr lang="en-US" dirty="0" err="1"/>
              <a:t>categorised</a:t>
            </a:r>
            <a:r>
              <a:rPr lang="en-US" dirty="0"/>
              <a:t> as follows:</a:t>
            </a:r>
          </a:p>
          <a:p>
            <a:pPr lvl="1"/>
            <a:r>
              <a:rPr lang="en-US" dirty="0"/>
              <a:t>There are venues that have specific restaurants/cafes inside them as provided by Zomato API.</a:t>
            </a:r>
          </a:p>
          <a:p>
            <a:pPr lvl="1"/>
            <a:r>
              <a:rPr lang="en-US" dirty="0"/>
              <a:t>Two locations are so close that they have practically same latitude and longitude values.</a:t>
            </a:r>
          </a:p>
          <a:p>
            <a:pPr lvl="1"/>
            <a:r>
              <a:rPr lang="en-US" dirty="0"/>
              <a:t>Some venues have been replaced with new venues.</a:t>
            </a:r>
          </a:p>
          <a:p>
            <a:r>
              <a:rPr lang="en-US" dirty="0"/>
              <a:t>Venues belonging to category 1 and 3 are okay to keep. However, the venues that belong to category 2 should be dropped. After careful inspection and removal, the final dataset had a total of 41 venues with which we can work.</a:t>
            </a:r>
          </a:p>
        </p:txBody>
      </p:sp>
      <p:sp>
        <p:nvSpPr>
          <p:cNvPr id="3" name="Title 2">
            <a:extLst>
              <a:ext uri="{FF2B5EF4-FFF2-40B4-BE49-F238E27FC236}">
                <a16:creationId xmlns:a16="http://schemas.microsoft.com/office/drawing/2014/main" id="{E56679C1-9891-4C0B-8157-A3524519F8E2}"/>
              </a:ext>
            </a:extLst>
          </p:cNvPr>
          <p:cNvSpPr>
            <a:spLocks noGrp="1"/>
          </p:cNvSpPr>
          <p:nvPr>
            <p:ph type="title"/>
          </p:nvPr>
        </p:nvSpPr>
        <p:spPr/>
        <p:txBody>
          <a:bodyPr/>
          <a:lstStyle/>
          <a:p>
            <a:r>
              <a:rPr lang="en-US" dirty="0"/>
              <a:t>Data Cleaning</a:t>
            </a:r>
          </a:p>
        </p:txBody>
      </p:sp>
    </p:spTree>
    <p:extLst>
      <p:ext uri="{BB962C8B-B14F-4D97-AF65-F5344CB8AC3E}">
        <p14:creationId xmlns:p14="http://schemas.microsoft.com/office/powerpoint/2010/main" val="2372967711"/>
      </p:ext>
    </p:extLst>
  </p:cSld>
  <p:clrMapOvr>
    <a:masterClrMapping/>
  </p:clrMapOvr>
</p:sld>
</file>

<file path=ppt/theme/theme1.xml><?xml version="1.0" encoding="utf-8"?>
<a:theme xmlns:a="http://schemas.openxmlformats.org/drawingml/2006/main" name="RetrospectVTI">
  <a:themeElements>
    <a:clrScheme name="MONO">
      <a:dk1>
        <a:srgbClr val="000000"/>
      </a:dk1>
      <a:lt1>
        <a:srgbClr val="ECEEF7"/>
      </a:lt1>
      <a:dk2>
        <a:srgbClr val="000000"/>
      </a:dk2>
      <a:lt2>
        <a:srgbClr val="F5F8FF"/>
      </a:lt2>
      <a:accent1>
        <a:srgbClr val="ECEEF7"/>
      </a:accent1>
      <a:accent2>
        <a:srgbClr val="F5F8FF"/>
      </a:accent2>
      <a:accent3>
        <a:srgbClr val="A1A2A9"/>
      </a:accent3>
      <a:accent4>
        <a:srgbClr val="141514"/>
      </a:accent4>
      <a:accent5>
        <a:srgbClr val="000000"/>
      </a:accent5>
      <a:accent6>
        <a:srgbClr val="96969C"/>
      </a:accent6>
      <a:hlink>
        <a:srgbClr val="5F6063"/>
      </a:hlink>
      <a:folHlink>
        <a:srgbClr val="91919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Sales Pitch" id="{BA0280BF-E6B4-464B-BF28-F0D2A23065D1}" vid="{A1F0DEB3-06CD-4A85-8D08-B66BE056CE0F}"/>
    </a:ext>
  </a:extLst>
</a:theme>
</file>

<file path=docProps/app.xml><?xml version="1.0" encoding="utf-8"?>
<Properties xmlns="http://schemas.openxmlformats.org/officeDocument/2006/extended-properties" xmlns:vt="http://schemas.openxmlformats.org/officeDocument/2006/docPropsVTypes">
  <Template>Minimalist sales pitch</Template>
  <TotalTime>0</TotalTime>
  <Words>1974</Words>
  <Application>Microsoft Office PowerPoint</Application>
  <PresentationFormat>Widescreen</PresentationFormat>
  <Paragraphs>89</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Century Gothic</vt:lpstr>
      <vt:lpstr>RetrospectVTI</vt:lpstr>
      <vt:lpstr>Exploring venues in Mumbai, India using Foursquare and Zomato API</vt:lpstr>
      <vt:lpstr>Index</vt:lpstr>
      <vt:lpstr>Introduction - Background</vt:lpstr>
      <vt:lpstr>Introduction – Targeted Audience</vt:lpstr>
      <vt:lpstr>Introduction – Targeted Audience</vt:lpstr>
      <vt:lpstr>Data Sources</vt:lpstr>
      <vt:lpstr>Venues retrieved from Foursquare API </vt:lpstr>
      <vt:lpstr>Venues retrieved from Zomato API </vt:lpstr>
      <vt:lpstr>Data Cleaning</vt:lpstr>
      <vt:lpstr>Methodology and exploratory data analysis</vt:lpstr>
      <vt:lpstr>Methodology</vt:lpstr>
      <vt:lpstr>Exploratory Data analysis</vt:lpstr>
      <vt:lpstr>Exploratory Data analysis</vt:lpstr>
      <vt:lpstr>Exploratory Data analysis</vt:lpstr>
      <vt:lpstr>Exploratory Data analysis</vt:lpstr>
      <vt:lpstr>Exploratory Data Analysis  </vt:lpstr>
      <vt:lpstr>Exploratory Data Analysis</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2020-04-19T00:46:43Z</dcterms:created>
  <dcterms:modified xsi:type="dcterms:W3CDTF">2020-04-19T09:00:44Z</dcterms:modified>
</cp:coreProperties>
</file>